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9"/>
  </p:normalViewPr>
  <p:slideViewPr>
    <p:cSldViewPr snapToGrid="0" snapToObjects="1">
      <p:cViewPr varScale="1">
        <p:scale>
          <a:sx n="90" d="100"/>
          <a:sy n="90" d="100"/>
        </p:scale>
        <p:origin x="23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4D401-5141-1341-80A2-6A87257799D8}" type="datetimeFigureOut">
              <a:rPr lang="en-US" smtClean="0"/>
              <a:t>4/25/21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08C14-9FE6-ED40-92E9-87FF8843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9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08C14-9FE6-ED40-92E9-87FF8843D8B7}" type="slidenum">
              <a:rPr lang="en-US" smtClean="0"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7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5DB69-DE4E-454E-A997-AE6E7625C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28EA50-6D8A-5C4E-9990-1EC2E4811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585DF-A28E-1148-BD4B-B0AD62C02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6176-E833-6343-A7E4-912A48733A1B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32A9A-F5F4-A140-BA5F-2D71392C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FF36E-A91C-7E4A-9E37-341C4AEF4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8F81-31AD-2A4E-9A60-1F74F48C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6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588CC-8470-3241-8704-EFCBDDE85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D157D3-A2E8-6241-AF8C-C05234371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61A16-CC26-6843-913B-9C79BC4C1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6176-E833-6343-A7E4-912A48733A1B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6478D-A660-7E4D-9D08-B106CC887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29106-2D1A-E247-B2C6-F9D44810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8F81-31AD-2A4E-9A60-1F74F48C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9042E2-F0A7-B548-8F66-114534B601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F13F1C-08A1-3D44-AC89-A8624FB96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1CD6A-4F94-C948-9C90-FD9D8059A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6176-E833-6343-A7E4-912A48733A1B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C5488-F540-144F-BD26-EA6F6A853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B6818-51ED-5944-9887-ED8444EBC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8F81-31AD-2A4E-9A60-1F74F48C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5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3A04A-E7B1-0044-9E21-6527D920B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FC0A3-A71C-8A49-B06A-268C5D2D3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C8A56-8C3A-BC45-B838-4FF8933F3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6176-E833-6343-A7E4-912A48733A1B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1E40A-A476-C548-9EE2-E625E3F2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2A031-3EC2-EA4B-B7B3-FBA5010CF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8F81-31AD-2A4E-9A60-1F74F48C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3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D2BB0-CE5D-0B4A-B323-E20B4E5E3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84332-8F36-6142-B372-824D2A719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893CB-AC5C-6743-85BC-A800A9DB5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6176-E833-6343-A7E4-912A48733A1B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D6BBC-F4B2-1C4C-8514-F2F19F8D8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62107-86BE-5944-9760-2409064BC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8F81-31AD-2A4E-9A60-1F74F48C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CE323-2519-224A-A569-0B1BE035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858B3-318E-784D-9235-38F8B9548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37EFA-1A85-0247-ABB0-9AD7720FC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8AA9D-3A78-FC44-AF87-68E930DAF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6176-E833-6343-A7E4-912A48733A1B}" type="datetimeFigureOut">
              <a:rPr lang="en-US" smtClean="0"/>
              <a:t>4/25/21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1484A-ECB6-BD40-967C-7035EBBE0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A97460-B992-574D-A9BB-A68764EFB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8F81-31AD-2A4E-9A60-1F74F48C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61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46F47-811C-5240-A463-7B9EE524F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6C05E-1FFF-0C44-84D6-845E0D95B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931B0-C979-B14E-9B78-55EE57325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5DB76B-D521-9042-8875-8DFAC45E5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60E012-279D-F244-8AF4-84DDE28483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FFEE0B-0C5B-9D49-8CF6-1773D03F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6176-E833-6343-A7E4-912A48733A1B}" type="datetimeFigureOut">
              <a:rPr lang="en-US" smtClean="0"/>
              <a:t>4/25/21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3F1907-3A7A-A045-9021-D7CE557F9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C1AB2F-C969-4B44-8B75-543025C54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8F81-31AD-2A4E-9A60-1F74F48C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15AB0-AF71-4443-B397-4C0A86DAA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5F93D-7555-E742-ACDE-4543FFD24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6176-E833-6343-A7E4-912A48733A1B}" type="datetimeFigureOut">
              <a:rPr lang="en-US" smtClean="0"/>
              <a:t>4/25/21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72BA37-2360-F141-9A0B-80DBA3FED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F7EC3-C56C-C844-88D7-C533B712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8F81-31AD-2A4E-9A60-1F74F48C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9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34296D-DADF-984B-BD58-B30E83E92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6176-E833-6343-A7E4-912A48733A1B}" type="datetimeFigureOut">
              <a:rPr lang="en-US" smtClean="0"/>
              <a:t>4/25/21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BBCBF-A056-5C4D-8E06-F37573DD6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2DE09-3E8E-3243-897F-BD067B5B2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8F81-31AD-2A4E-9A60-1F74F48C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2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9E1A9-9CE3-8E42-BCD1-44DEAB5E9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99AE6-3063-514E-A328-B9BF10B36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EFEB1-C0AF-D347-9BE1-999B4FD15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AB470-DED1-CD48-B6D7-D2288D30D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6176-E833-6343-A7E4-912A48733A1B}" type="datetimeFigureOut">
              <a:rPr lang="en-US" smtClean="0"/>
              <a:t>4/25/21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73500A-B61F-1248-B6AA-C7AE19698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7A1DF-B9B0-4349-A771-6211EAA35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8F81-31AD-2A4E-9A60-1F74F48C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0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EA1F2-ADF3-2446-B49D-1FDA282F8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3E45E6-2FC2-9E4D-80D4-D5A381631E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D7E749-1591-9644-8269-EBF042FAA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C5DDF-84FA-A743-8119-5C81C5081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6176-E833-6343-A7E4-912A48733A1B}" type="datetimeFigureOut">
              <a:rPr lang="en-US" smtClean="0"/>
              <a:t>4/25/21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8E39F-009E-AF46-B7A5-6C263373F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AD843-F0C7-4A47-8429-E1530DCBF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8F81-31AD-2A4E-9A60-1F74F48C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6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C563BB-8AF2-FA43-B979-BFAB30F23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AB3CB-605E-BF47-B153-058D85F55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25A45-AF01-7A40-89BB-20FB86ECF9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6176-E833-6343-A7E4-912A48733A1B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89343-AD65-2440-86F9-81295C917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A6806-2510-624B-AF42-D7350EAE0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F8F81-31AD-2A4E-9A60-1F74F48C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6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59A38-B209-0C41-9D11-B003BA4D1F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Science Bowl Questions (HS)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A7A011-33BB-1643-8243-2911D9F828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72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7B27E5-E66B-2D4B-B7E3-2120E595AC62}"/>
              </a:ext>
            </a:extLst>
          </p:cNvPr>
          <p:cNvSpPr/>
          <p:nvPr/>
        </p:nvSpPr>
        <p:spPr>
          <a:xfrm>
            <a:off x="456170" y="1919931"/>
            <a:ext cx="11279660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191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EARTH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191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is commonly accepted as the engine that most directly drives plate tectonic motion: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540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mantle convection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volcanic off-gassing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molten iron core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gravitational pull of the Moon and Sun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398266-754F-9144-99DB-70A560B1F552}"/>
              </a:ext>
            </a:extLst>
          </p:cNvPr>
          <p:cNvSpPr/>
          <p:nvPr/>
        </p:nvSpPr>
        <p:spPr>
          <a:xfrm>
            <a:off x="214313" y="2857500"/>
            <a:ext cx="2743200" cy="34747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0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70355C-0BC8-8947-98A1-0D65E44529E8}"/>
              </a:ext>
            </a:extLst>
          </p:cNvPr>
          <p:cNvSpPr/>
          <p:nvPr/>
        </p:nvSpPr>
        <p:spPr>
          <a:xfrm>
            <a:off x="3048000" y="2278172"/>
            <a:ext cx="6096000" cy="2301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BIOLOGY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is NOT a hexose: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mannose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glucose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fructose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xylulose (pronounced: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zyle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-YOU-lows)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2764BA-C3AA-6040-AEC3-32FB96083375}"/>
              </a:ext>
            </a:extLst>
          </p:cNvPr>
          <p:cNvSpPr/>
          <p:nvPr/>
        </p:nvSpPr>
        <p:spPr>
          <a:xfrm>
            <a:off x="3048000" y="4213654"/>
            <a:ext cx="4427838" cy="366174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9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F2A224-2F18-D84F-98E5-1E0EC26AA60C}"/>
              </a:ext>
            </a:extLst>
          </p:cNvPr>
          <p:cNvSpPr/>
          <p:nvPr/>
        </p:nvSpPr>
        <p:spPr>
          <a:xfrm>
            <a:off x="100013" y="2118898"/>
            <a:ext cx="11872912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24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EARTH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52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Although scientists are unable to obtain samples by drilling, they believe the predominant mineral in the mantle is: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667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iron pyrite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potassium feldspar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quartz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159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olivine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594C2B-21AF-DE43-B5D3-B0E2D7C9CEC0}"/>
              </a:ext>
            </a:extLst>
          </p:cNvPr>
          <p:cNvSpPr/>
          <p:nvPr/>
        </p:nvSpPr>
        <p:spPr>
          <a:xfrm>
            <a:off x="0" y="4000499"/>
            <a:ext cx="1700213" cy="374904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5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1800AE-EC65-724D-9760-6291B065BA23}"/>
              </a:ext>
            </a:extLst>
          </p:cNvPr>
          <p:cNvSpPr/>
          <p:nvPr/>
        </p:nvSpPr>
        <p:spPr>
          <a:xfrm>
            <a:off x="1519881" y="1458096"/>
            <a:ext cx="8204887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1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BIOLOGY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1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which of the following is endosperm in wheat primarily composed: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protein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nucleic acid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carbohydrate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lipid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84B8B4-99D1-484A-B961-F0B9FAF90EE9}"/>
              </a:ext>
            </a:extLst>
          </p:cNvPr>
          <p:cNvSpPr/>
          <p:nvPr/>
        </p:nvSpPr>
        <p:spPr>
          <a:xfrm>
            <a:off x="1519881" y="3071813"/>
            <a:ext cx="2094857" cy="356616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4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3B4370-869D-374D-80BE-A33350A173A3}"/>
              </a:ext>
            </a:extLst>
          </p:cNvPr>
          <p:cNvSpPr/>
          <p:nvPr/>
        </p:nvSpPr>
        <p:spPr>
          <a:xfrm>
            <a:off x="342900" y="2118898"/>
            <a:ext cx="11201400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BIOLOGY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which of the following does the seed coat of angiosperm seeds typically develop: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integuments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polar nuclei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nucleus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cotyledons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DF36B1-AAC9-B14B-9274-C3DA1C3FEA88}"/>
              </a:ext>
            </a:extLst>
          </p:cNvPr>
          <p:cNvSpPr/>
          <p:nvPr/>
        </p:nvSpPr>
        <p:spPr>
          <a:xfrm>
            <a:off x="214313" y="3086100"/>
            <a:ext cx="2043112" cy="34747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4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EC1158-93D9-7947-AC4E-73140B1BFE07}"/>
              </a:ext>
            </a:extLst>
          </p:cNvPr>
          <p:cNvSpPr/>
          <p:nvPr/>
        </p:nvSpPr>
        <p:spPr>
          <a:xfrm>
            <a:off x="328613" y="2118898"/>
            <a:ext cx="11615737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Ca(OH)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NaOH, and Ba(OH)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are all: (READ: calcium hydroxide, sodium hydroxide, and barium hydroxide…)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weak bases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completely ionized in water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alkali halides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standard buffers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D9C7E8-DF8F-2943-B360-E86DEECC9533}"/>
              </a:ext>
            </a:extLst>
          </p:cNvPr>
          <p:cNvSpPr/>
          <p:nvPr/>
        </p:nvSpPr>
        <p:spPr>
          <a:xfrm>
            <a:off x="228600" y="3429000"/>
            <a:ext cx="3443288" cy="30175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1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0ECE56-18A9-F744-A3C2-2CF540A01734}"/>
              </a:ext>
            </a:extLst>
          </p:cNvPr>
          <p:cNvSpPr/>
          <p:nvPr/>
        </p:nvSpPr>
        <p:spPr>
          <a:xfrm>
            <a:off x="1671638" y="2104611"/>
            <a:ext cx="8386762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54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5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compounds is most SOLUBLE in water at 10 ºC: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(READ: potassium nitrate)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(READ: calcium sulfate)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BaSO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(READ: barium sulfate)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AgBr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(READ: silver bromide)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ECB2E70-03BE-3642-9C90-5793CA06F3D2}"/>
              </a:ext>
            </a:extLst>
          </p:cNvPr>
          <p:cNvSpPr/>
          <p:nvPr/>
        </p:nvSpPr>
        <p:spPr>
          <a:xfrm>
            <a:off x="1343025" y="3028950"/>
            <a:ext cx="4229100" cy="402336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4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B44B0C-7703-1348-A16E-6CC4644D6781}"/>
              </a:ext>
            </a:extLst>
          </p:cNvPr>
          <p:cNvSpPr/>
          <p:nvPr/>
        </p:nvSpPr>
        <p:spPr>
          <a:xfrm>
            <a:off x="1785937" y="1973912"/>
            <a:ext cx="9144000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8600" algn="just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4 choices MUST be true for 2 objects in thermal equilibrium: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they both must radiate no energy in any direction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they must be at the same temperature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they both must have the same thermal expansion coefficients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they must have the same internal energy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813D95-5004-004C-B77B-7FA9656AF43B}"/>
              </a:ext>
            </a:extLst>
          </p:cNvPr>
          <p:cNvSpPr/>
          <p:nvPr/>
        </p:nvSpPr>
        <p:spPr>
          <a:xfrm>
            <a:off x="1657350" y="3243262"/>
            <a:ext cx="4814888" cy="374904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3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6B9F9C-D243-9248-8255-B06437C395F6}"/>
              </a:ext>
            </a:extLst>
          </p:cNvPr>
          <p:cNvSpPr/>
          <p:nvPr/>
        </p:nvSpPr>
        <p:spPr>
          <a:xfrm>
            <a:off x="881062" y="1655363"/>
            <a:ext cx="10429875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Which of the following is NOT true of the Hall effect: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it can be used to measure the strength of a magnetic field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it is a consequence of a current carrying wire in a magnetic field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it was one of the first direct indications that negative charges are what move in conductors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it cannot distinguish between positive and negative particles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C2E96A-794B-8042-9C19-2BF72C8DB2C2}"/>
              </a:ext>
            </a:extLst>
          </p:cNvPr>
          <p:cNvSpPr/>
          <p:nvPr/>
        </p:nvSpPr>
        <p:spPr>
          <a:xfrm>
            <a:off x="728663" y="3586163"/>
            <a:ext cx="7086600" cy="43891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3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422423-64F0-AF4F-B72F-D4D8E4067AD5}"/>
              </a:ext>
            </a:extLst>
          </p:cNvPr>
          <p:cNvSpPr/>
          <p:nvPr/>
        </p:nvSpPr>
        <p:spPr>
          <a:xfrm>
            <a:off x="1300163" y="1918873"/>
            <a:ext cx="8672512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is NOT true of matrices: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a square matrix that has an inverse is called invertible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a matrix does not have to have an inverse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a matrix that does not have an inverse is called non-singular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a matrix must be square in order to have an inverse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FC8E29-1B93-0D43-A7F3-5B8B3778AE76}"/>
              </a:ext>
            </a:extLst>
          </p:cNvPr>
          <p:cNvSpPr/>
          <p:nvPr/>
        </p:nvSpPr>
        <p:spPr>
          <a:xfrm>
            <a:off x="1143000" y="3571875"/>
            <a:ext cx="6772275" cy="30175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5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139CD0-2ABF-0B4C-8341-BFBF2BF02482}"/>
              </a:ext>
            </a:extLst>
          </p:cNvPr>
          <p:cNvSpPr/>
          <p:nvPr/>
        </p:nvSpPr>
        <p:spPr>
          <a:xfrm>
            <a:off x="628650" y="2401539"/>
            <a:ext cx="10244138" cy="1027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Giving your answer as an ordered pair, find the solution of the system of the following 2 equations: x = (2/3)y – 2 and x = y – 3: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D5D773-D3F0-6842-A6E5-7FF59F99B929}"/>
              </a:ext>
            </a:extLst>
          </p:cNvPr>
          <p:cNvSpPr txBox="1"/>
          <p:nvPr/>
        </p:nvSpPr>
        <p:spPr>
          <a:xfrm>
            <a:off x="457200" y="4014788"/>
            <a:ext cx="9215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(0, 3)</a:t>
            </a:r>
          </a:p>
        </p:txBody>
      </p:sp>
    </p:spTree>
    <p:extLst>
      <p:ext uri="{BB962C8B-B14F-4D97-AF65-F5344CB8AC3E}">
        <p14:creationId xmlns:p14="http://schemas.microsoft.com/office/powerpoint/2010/main" val="278670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AF0453-7323-4C46-876B-C15855D0E141}"/>
              </a:ext>
            </a:extLst>
          </p:cNvPr>
          <p:cNvSpPr/>
          <p:nvPr/>
        </p:nvSpPr>
        <p:spPr>
          <a:xfrm>
            <a:off x="490537" y="1790570"/>
            <a:ext cx="11701463" cy="2620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62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BIOLOGY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762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molecules do methanogens (read as: meth-AN-oh-gens) most often use as their final electron acceptor in their generation of energy: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28600" algn="l"/>
                <a:tab pos="2667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hydrogen 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carbon dioxide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methane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159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oxygen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E1268D-C231-6D47-9486-27D2632CA4FC}"/>
              </a:ext>
            </a:extLst>
          </p:cNvPr>
          <p:cNvSpPr/>
          <p:nvPr/>
        </p:nvSpPr>
        <p:spPr>
          <a:xfrm>
            <a:off x="490537" y="3429000"/>
            <a:ext cx="2181226" cy="30175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FEA1B8-B7E9-434C-9061-C92588A72D1C}"/>
              </a:ext>
            </a:extLst>
          </p:cNvPr>
          <p:cNvSpPr/>
          <p:nvPr/>
        </p:nvSpPr>
        <p:spPr>
          <a:xfrm>
            <a:off x="192881" y="2082990"/>
            <a:ext cx="11806237" cy="1346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6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016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ASTRONOMY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016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someone standing at 43° north latitude, how many degrees above the horizon will the north celestial pole be?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0210E6-CCF1-3948-9089-9168722C927B}"/>
              </a:ext>
            </a:extLst>
          </p:cNvPr>
          <p:cNvSpPr txBox="1"/>
          <p:nvPr/>
        </p:nvSpPr>
        <p:spPr>
          <a:xfrm>
            <a:off x="285750" y="3800475"/>
            <a:ext cx="8758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43</a:t>
            </a:r>
          </a:p>
        </p:txBody>
      </p:sp>
    </p:spTree>
    <p:extLst>
      <p:ext uri="{BB962C8B-B14F-4D97-AF65-F5344CB8AC3E}">
        <p14:creationId xmlns:p14="http://schemas.microsoft.com/office/powerpoint/2010/main" val="242426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73C94D-8AD7-484C-8E58-3A19B066896A}"/>
              </a:ext>
            </a:extLst>
          </p:cNvPr>
          <p:cNvSpPr/>
          <p:nvPr/>
        </p:nvSpPr>
        <p:spPr>
          <a:xfrm>
            <a:off x="1357312" y="2401539"/>
            <a:ext cx="8486775" cy="1027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ASTRONOMY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what phase does the planet Venus appear during superior conjunction?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CF7769-C8E5-034D-8045-530DC155CD81}"/>
              </a:ext>
            </a:extLst>
          </p:cNvPr>
          <p:cNvSpPr txBox="1"/>
          <p:nvPr/>
        </p:nvSpPr>
        <p:spPr>
          <a:xfrm>
            <a:off x="1357312" y="3757613"/>
            <a:ext cx="728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Full</a:t>
            </a:r>
          </a:p>
        </p:txBody>
      </p:sp>
    </p:spTree>
    <p:extLst>
      <p:ext uri="{BB962C8B-B14F-4D97-AF65-F5344CB8AC3E}">
        <p14:creationId xmlns:p14="http://schemas.microsoft.com/office/powerpoint/2010/main" val="276946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626887-9DEB-7844-A529-28EC744F9DE9}"/>
              </a:ext>
            </a:extLst>
          </p:cNvPr>
          <p:cNvSpPr/>
          <p:nvPr/>
        </p:nvSpPr>
        <p:spPr>
          <a:xfrm>
            <a:off x="1843088" y="1890298"/>
            <a:ext cx="8272462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BIOLOGY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which of the following wavelengths does DNA absorb the best: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3,900 angstroms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260 nanometers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340 nanometers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540 nanometers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AFC011-D0FF-3646-B7B5-C68F08005B4C}"/>
              </a:ext>
            </a:extLst>
          </p:cNvPr>
          <p:cNvSpPr/>
          <p:nvPr/>
        </p:nvSpPr>
        <p:spPr>
          <a:xfrm>
            <a:off x="1657350" y="3186113"/>
            <a:ext cx="2414588" cy="34747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C83626-EDF7-7F4F-8F2B-020ACE8D2F2F}"/>
              </a:ext>
            </a:extLst>
          </p:cNvPr>
          <p:cNvSpPr/>
          <p:nvPr/>
        </p:nvSpPr>
        <p:spPr>
          <a:xfrm>
            <a:off x="214313" y="1959624"/>
            <a:ext cx="11977687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BIOLOGY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890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Which of the following is closest to the diameter of a plasmodesmata (read as: PLAS-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-MAH-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angstroms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 nanometers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80 microns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180 microns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B8F70A-142C-B24C-A4F8-9B0CAD311AFE}"/>
              </a:ext>
            </a:extLst>
          </p:cNvPr>
          <p:cNvSpPr/>
          <p:nvPr/>
        </p:nvSpPr>
        <p:spPr>
          <a:xfrm>
            <a:off x="0" y="3257550"/>
            <a:ext cx="2771775" cy="356616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9A1A13-A77C-0240-AC37-0982277DB7B1}"/>
              </a:ext>
            </a:extLst>
          </p:cNvPr>
          <p:cNvSpPr/>
          <p:nvPr/>
        </p:nvSpPr>
        <p:spPr>
          <a:xfrm>
            <a:off x="3048000" y="2278172"/>
            <a:ext cx="6096000" cy="2301656"/>
          </a:xfrm>
          <a:prstGeom prst="rect">
            <a:avLst/>
          </a:prstGeom>
        </p:spPr>
        <p:txBody>
          <a:bodyPr>
            <a:spAutoFit/>
          </a:bodyPr>
          <a:lstStyle/>
          <a:p>
            <a:pPr marR="4191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191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lead chromate solution is typically what color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blue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red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yellow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green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B64621-A2AA-A443-A335-6ECDD404CE67}"/>
              </a:ext>
            </a:extLst>
          </p:cNvPr>
          <p:cNvSpPr/>
          <p:nvPr/>
        </p:nvSpPr>
        <p:spPr>
          <a:xfrm>
            <a:off x="2928938" y="3914775"/>
            <a:ext cx="1385887" cy="30175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9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DAA0BD-28EA-AA41-8C17-9E12D191A626}"/>
              </a:ext>
            </a:extLst>
          </p:cNvPr>
          <p:cNvSpPr/>
          <p:nvPr/>
        </p:nvSpPr>
        <p:spPr>
          <a:xfrm>
            <a:off x="2600325" y="1933160"/>
            <a:ext cx="7743825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molecules exhibits a dipole moment: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CH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(READ: methane)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H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(READ: hydrogen sulfide)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CO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(READ: carbon dioxide)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SO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(READ: sulfur trioxide)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9A116B-C8FB-C347-8DDD-064DEEFEA4DB}"/>
              </a:ext>
            </a:extLst>
          </p:cNvPr>
          <p:cNvSpPr/>
          <p:nvPr/>
        </p:nvSpPr>
        <p:spPr>
          <a:xfrm>
            <a:off x="2471738" y="3271837"/>
            <a:ext cx="3624262" cy="30175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2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13E01B-5B21-B244-AA70-5F5775CFCC6C}"/>
              </a:ext>
            </a:extLst>
          </p:cNvPr>
          <p:cNvSpPr/>
          <p:nvPr/>
        </p:nvSpPr>
        <p:spPr>
          <a:xfrm>
            <a:off x="942974" y="1713560"/>
            <a:ext cx="11058525" cy="2264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hangingPunct="0">
              <a:lnSpc>
                <a:spcPct val="113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hangingPunct="0">
              <a:lnSpc>
                <a:spcPct val="113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Which of the following BEST describes Fermat’s principle: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hangingPunct="0">
              <a:lnSpc>
                <a:spcPct val="113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hangingPunct="0">
              <a:lnSpc>
                <a:spcPct val="113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light disperses in a specific medium depending on the medium’s refractive index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hangingPunct="0">
              <a:lnSpc>
                <a:spcPct val="113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light follows the path of least time between two points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hangingPunct="0">
              <a:lnSpc>
                <a:spcPct val="113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the angle of incidence can be greater than the angle of reflection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hangingPunct="0">
              <a:lnSpc>
                <a:spcPct val="113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light always travels in the same medium at the same speed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B767CC-01C3-824D-A446-35AF41F6A944}"/>
              </a:ext>
            </a:extLst>
          </p:cNvPr>
          <p:cNvSpPr/>
          <p:nvPr/>
        </p:nvSpPr>
        <p:spPr>
          <a:xfrm>
            <a:off x="757238" y="3014662"/>
            <a:ext cx="6329362" cy="30175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3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360796-84A3-BF49-BE63-EC55AF7B20D7}"/>
              </a:ext>
            </a:extLst>
          </p:cNvPr>
          <p:cNvSpPr/>
          <p:nvPr/>
        </p:nvSpPr>
        <p:spPr>
          <a:xfrm>
            <a:off x="142875" y="2401539"/>
            <a:ext cx="12049125" cy="1027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ideal mechanical advantage of a wheel and axle, if the diameter of the wheel is 500 centimeters and the radius of the axle is 2.5 centimeters?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67D75C-E54A-4445-AF64-A881EF8CE483}"/>
              </a:ext>
            </a:extLst>
          </p:cNvPr>
          <p:cNvSpPr txBox="1"/>
          <p:nvPr/>
        </p:nvSpPr>
        <p:spPr>
          <a:xfrm>
            <a:off x="200025" y="3800475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100</a:t>
            </a:r>
          </a:p>
        </p:txBody>
      </p:sp>
    </p:spTree>
    <p:extLst>
      <p:ext uri="{BB962C8B-B14F-4D97-AF65-F5344CB8AC3E}">
        <p14:creationId xmlns:p14="http://schemas.microsoft.com/office/powerpoint/2010/main" val="64946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267381-53C6-6749-B775-3BC11E394561}"/>
              </a:ext>
            </a:extLst>
          </p:cNvPr>
          <p:cNvSpPr/>
          <p:nvPr/>
        </p:nvSpPr>
        <p:spPr>
          <a:xfrm>
            <a:off x="471487" y="1959624"/>
            <a:ext cx="11458575" cy="2620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604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60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What is the product of the following 2 values: (1) the greatest common divisor of 7 and 14; and (2) the least common multiple of 7 and 14: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60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60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21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60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49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60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98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60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196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A95FB6-289E-DE4F-AF0E-B81A5D88437B}"/>
              </a:ext>
            </a:extLst>
          </p:cNvPr>
          <p:cNvSpPr/>
          <p:nvPr/>
        </p:nvSpPr>
        <p:spPr>
          <a:xfrm>
            <a:off x="342900" y="3929063"/>
            <a:ext cx="1042988" cy="25603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5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9D4458-8ED3-8D44-B98D-5D1C8CB90751}"/>
              </a:ext>
            </a:extLst>
          </p:cNvPr>
          <p:cNvSpPr/>
          <p:nvPr/>
        </p:nvSpPr>
        <p:spPr>
          <a:xfrm>
            <a:off x="700087" y="2255933"/>
            <a:ext cx="10587038" cy="1027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302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302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Multiply the following complex numbers, giving your answer in standard a + bi form: (6 + 3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)(4 + </a:t>
            </a:r>
            <a:r>
              <a:rPr lang="en-US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154561-1F2A-DA43-B543-74475FC90362}"/>
              </a:ext>
            </a:extLst>
          </p:cNvPr>
          <p:cNvSpPr txBox="1"/>
          <p:nvPr/>
        </p:nvSpPr>
        <p:spPr>
          <a:xfrm>
            <a:off x="828675" y="3529013"/>
            <a:ext cx="6557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21 + 18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13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2CF337-D3AE-DA42-8A0B-529858E18272}"/>
              </a:ext>
            </a:extLst>
          </p:cNvPr>
          <p:cNvSpPr/>
          <p:nvPr/>
        </p:nvSpPr>
        <p:spPr>
          <a:xfrm>
            <a:off x="442784" y="1470454"/>
            <a:ext cx="11306432" cy="1027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BIOLOGY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general biological term for organisms that synthesize organic molecules from inorganic molecules using light as an energy source?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9BAD80-215D-2E4B-9B9F-D8897C18D929}"/>
              </a:ext>
            </a:extLst>
          </p:cNvPr>
          <p:cNvSpPr txBox="1"/>
          <p:nvPr/>
        </p:nvSpPr>
        <p:spPr>
          <a:xfrm>
            <a:off x="442784" y="2900363"/>
            <a:ext cx="7386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Photoautotrophs (Accept: Phototrophs)</a:t>
            </a:r>
          </a:p>
        </p:txBody>
      </p:sp>
    </p:spTree>
    <p:extLst>
      <p:ext uri="{BB962C8B-B14F-4D97-AF65-F5344CB8AC3E}">
        <p14:creationId xmlns:p14="http://schemas.microsoft.com/office/powerpoint/2010/main" val="415118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41BD07-A1A6-E546-97DF-E296F3199329}"/>
              </a:ext>
            </a:extLst>
          </p:cNvPr>
          <p:cNvSpPr/>
          <p:nvPr/>
        </p:nvSpPr>
        <p:spPr>
          <a:xfrm>
            <a:off x="571500" y="2720088"/>
            <a:ext cx="10815638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24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EARTH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52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what layer of Earth’s atmosphere do most meteors experience the most heating?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CB614B-6F86-AE4F-8B4F-4DE3B7145A51}"/>
              </a:ext>
            </a:extLst>
          </p:cNvPr>
          <p:cNvSpPr txBox="1"/>
          <p:nvPr/>
        </p:nvSpPr>
        <p:spPr>
          <a:xfrm>
            <a:off x="642938" y="3671888"/>
            <a:ext cx="8158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Mesosphere</a:t>
            </a:r>
          </a:p>
        </p:txBody>
      </p:sp>
    </p:spTree>
    <p:extLst>
      <p:ext uri="{BB962C8B-B14F-4D97-AF65-F5344CB8AC3E}">
        <p14:creationId xmlns:p14="http://schemas.microsoft.com/office/powerpoint/2010/main" val="75250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F2A3BF-5024-E546-BB5C-8D25CB8450D7}"/>
              </a:ext>
            </a:extLst>
          </p:cNvPr>
          <p:cNvSpPr/>
          <p:nvPr/>
        </p:nvSpPr>
        <p:spPr>
          <a:xfrm>
            <a:off x="230981" y="2309764"/>
            <a:ext cx="11730038" cy="101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13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EARTH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3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Name all of the following 4 layers of the atmosphere where temperature typically increases as altitude increases: troposphere; stratosphere; mesosphere; thermosphere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B9F447-D82E-C149-8655-BB78BB40B92D}"/>
              </a:ext>
            </a:extLst>
          </p:cNvPr>
          <p:cNvSpPr txBox="1"/>
          <p:nvPr/>
        </p:nvSpPr>
        <p:spPr>
          <a:xfrm>
            <a:off x="342900" y="3586163"/>
            <a:ext cx="971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Stratosphere; Thermosphere</a:t>
            </a:r>
          </a:p>
        </p:txBody>
      </p:sp>
    </p:spTree>
    <p:extLst>
      <p:ext uri="{BB962C8B-B14F-4D97-AF65-F5344CB8AC3E}">
        <p14:creationId xmlns:p14="http://schemas.microsoft.com/office/powerpoint/2010/main" val="137492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0937C4-1A1A-F840-AF46-67A8256E28F9}"/>
              </a:ext>
            </a:extLst>
          </p:cNvPr>
          <p:cNvSpPr/>
          <p:nvPr/>
        </p:nvSpPr>
        <p:spPr>
          <a:xfrm>
            <a:off x="271463" y="1794508"/>
            <a:ext cx="11815762" cy="1346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937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937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physical property of neutrinos, which was confirmed in the past decade, contradicts earlier assumptions that neutrinos travel at the speed of light?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570969-3CBF-6746-B19E-A6D9AFB4C16B}"/>
              </a:ext>
            </a:extLst>
          </p:cNvPr>
          <p:cNvSpPr txBox="1"/>
          <p:nvPr/>
        </p:nvSpPr>
        <p:spPr>
          <a:xfrm>
            <a:off x="285750" y="3429000"/>
            <a:ext cx="7729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Mass (Accept: Neutrinos have mass)</a:t>
            </a:r>
          </a:p>
        </p:txBody>
      </p:sp>
    </p:spTree>
    <p:extLst>
      <p:ext uri="{BB962C8B-B14F-4D97-AF65-F5344CB8AC3E}">
        <p14:creationId xmlns:p14="http://schemas.microsoft.com/office/powerpoint/2010/main" val="274747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3C1500-9FA7-6B4D-B231-4A7EB59F5D13}"/>
              </a:ext>
            </a:extLst>
          </p:cNvPr>
          <p:cNvSpPr/>
          <p:nvPr/>
        </p:nvSpPr>
        <p:spPr>
          <a:xfrm>
            <a:off x="342899" y="2529507"/>
            <a:ext cx="11229975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name of the universal constant that relates atomic spectra of elements to that of hydrogen?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283703-BA19-1243-8672-098DC8B655AB}"/>
              </a:ext>
            </a:extLst>
          </p:cNvPr>
          <p:cNvSpPr txBox="1"/>
          <p:nvPr/>
        </p:nvSpPr>
        <p:spPr>
          <a:xfrm>
            <a:off x="300038" y="3543300"/>
            <a:ext cx="931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Rydberg Constant (Accept: Rydberg)</a:t>
            </a:r>
          </a:p>
        </p:txBody>
      </p:sp>
    </p:spTree>
    <p:extLst>
      <p:ext uri="{BB962C8B-B14F-4D97-AF65-F5344CB8AC3E}">
        <p14:creationId xmlns:p14="http://schemas.microsoft.com/office/powerpoint/2010/main" val="202611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ED45CA-24B9-7448-8EF5-B78F16EF0520}"/>
              </a:ext>
            </a:extLst>
          </p:cNvPr>
          <p:cNvSpPr/>
          <p:nvPr/>
        </p:nvSpPr>
        <p:spPr>
          <a:xfrm>
            <a:off x="114301" y="1959624"/>
            <a:ext cx="11958638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dissociated in water, which of the following acids has its dissociation equilibrium shifted farthest to the right: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66700" algn="l"/>
                <a:tab pos="457200" algn="l"/>
              </a:tabLst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HClO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41300" algn="l"/>
                <a:tab pos="4572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HClO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41300" algn="l"/>
                <a:tab pos="4572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HClO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15900" algn="l"/>
                <a:tab pos="4572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HClO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71F1D2-7D81-F343-AF41-2AFDDDF4F3BC}"/>
              </a:ext>
            </a:extLst>
          </p:cNvPr>
          <p:cNvSpPr/>
          <p:nvPr/>
        </p:nvSpPr>
        <p:spPr>
          <a:xfrm>
            <a:off x="0" y="3886200"/>
            <a:ext cx="1514475" cy="356616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5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5CBA0E-D412-4243-A324-E1514E89F0E7}"/>
              </a:ext>
            </a:extLst>
          </p:cNvPr>
          <p:cNvSpPr/>
          <p:nvPr/>
        </p:nvSpPr>
        <p:spPr>
          <a:xfrm>
            <a:off x="2400300" y="2441670"/>
            <a:ext cx="6743700" cy="1346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921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921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Arrange the following 4 bonds in order of decreasing polarity: Br–Br; K–Br; P–Cl; Li–F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036435-0DF2-084C-A1B8-B88CCE98AF7D}"/>
              </a:ext>
            </a:extLst>
          </p:cNvPr>
          <p:cNvSpPr txBox="1"/>
          <p:nvPr/>
        </p:nvSpPr>
        <p:spPr>
          <a:xfrm>
            <a:off x="2400300" y="4057650"/>
            <a:ext cx="855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Li – F; K – Br; P – Cl; Br – Br </a:t>
            </a:r>
          </a:p>
        </p:txBody>
      </p:sp>
    </p:spTree>
    <p:extLst>
      <p:ext uri="{BB962C8B-B14F-4D97-AF65-F5344CB8AC3E}">
        <p14:creationId xmlns:p14="http://schemas.microsoft.com/office/powerpoint/2010/main" val="357912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730F82-C511-0D4F-8B80-EECB81223D35}"/>
              </a:ext>
            </a:extLst>
          </p:cNvPr>
          <p:cNvSpPr/>
          <p:nvPr/>
        </p:nvSpPr>
        <p:spPr>
          <a:xfrm>
            <a:off x="157163" y="2755995"/>
            <a:ext cx="11930061" cy="1027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ASTRONOMY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 the following 3 stages from the EARLIEST to the LATEST in the evolution of a G-type star of 2 solar masses: red giant; T-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tauri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white dwarf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95FC1C-3109-EE41-8459-BC00272238C9}"/>
              </a:ext>
            </a:extLst>
          </p:cNvPr>
          <p:cNvSpPr txBox="1"/>
          <p:nvPr/>
        </p:nvSpPr>
        <p:spPr>
          <a:xfrm>
            <a:off x="271463" y="4029075"/>
            <a:ext cx="788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T-Tauri; Red Giant; White Dwarf</a:t>
            </a:r>
          </a:p>
        </p:txBody>
      </p:sp>
    </p:spTree>
    <p:extLst>
      <p:ext uri="{BB962C8B-B14F-4D97-AF65-F5344CB8AC3E}">
        <p14:creationId xmlns:p14="http://schemas.microsoft.com/office/powerpoint/2010/main" val="138829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E56790-D190-7C48-B68E-AA359C1ED491}"/>
              </a:ext>
            </a:extLst>
          </p:cNvPr>
          <p:cNvSpPr/>
          <p:nvPr/>
        </p:nvSpPr>
        <p:spPr>
          <a:xfrm>
            <a:off x="1185863" y="2915270"/>
            <a:ext cx="7958137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ASTRONOMY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What 3 elements are most prominent in the carbon fusion cycle?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B7DAB8-C23C-2640-9538-0FBDD9341E32}"/>
              </a:ext>
            </a:extLst>
          </p:cNvPr>
          <p:cNvSpPr txBox="1"/>
          <p:nvPr/>
        </p:nvSpPr>
        <p:spPr>
          <a:xfrm>
            <a:off x="1328737" y="4029075"/>
            <a:ext cx="668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Carbon; Nitrogen; Oxygen</a:t>
            </a:r>
          </a:p>
        </p:txBody>
      </p:sp>
    </p:spTree>
    <p:extLst>
      <p:ext uri="{BB962C8B-B14F-4D97-AF65-F5344CB8AC3E}">
        <p14:creationId xmlns:p14="http://schemas.microsoft.com/office/powerpoint/2010/main" val="263085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36C42B-8136-5F4C-9B61-E773C2B70F23}"/>
              </a:ext>
            </a:extLst>
          </p:cNvPr>
          <p:cNvSpPr/>
          <p:nvPr/>
        </p:nvSpPr>
        <p:spPr>
          <a:xfrm>
            <a:off x="885825" y="2720088"/>
            <a:ext cx="9729788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715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MATH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715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a point has polar coordinates (3, π), what are the rectangular coordinates?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A9DCE1-5EE4-FD48-BF00-21221A70A023}"/>
              </a:ext>
            </a:extLst>
          </p:cNvPr>
          <p:cNvSpPr txBox="1"/>
          <p:nvPr/>
        </p:nvSpPr>
        <p:spPr>
          <a:xfrm>
            <a:off x="942975" y="3700463"/>
            <a:ext cx="687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(-3, 0)</a:t>
            </a:r>
          </a:p>
        </p:txBody>
      </p:sp>
    </p:spTree>
    <p:extLst>
      <p:ext uri="{BB962C8B-B14F-4D97-AF65-F5344CB8AC3E}">
        <p14:creationId xmlns:p14="http://schemas.microsoft.com/office/powerpoint/2010/main" val="24406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617379-6DEA-8143-9825-BF2385992554}"/>
              </a:ext>
            </a:extLst>
          </p:cNvPr>
          <p:cNvSpPr/>
          <p:nvPr/>
        </p:nvSpPr>
        <p:spPr>
          <a:xfrm>
            <a:off x="3048000" y="2278172"/>
            <a:ext cx="6096000" cy="2301656"/>
          </a:xfrm>
          <a:prstGeom prst="rect">
            <a:avLst/>
          </a:prstGeom>
        </p:spPr>
        <p:txBody>
          <a:bodyPr>
            <a:spAutoFit/>
          </a:bodyPr>
          <a:lstStyle/>
          <a:p>
            <a:pPr marR="5842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842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 x = -(1/2), the graph of y = x</a:t>
            </a:r>
            <a:r>
              <a:rPr lang="en-US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842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842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increasing and concave up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842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increasing and concave down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842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decreasing and concave up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842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decreasing and concave down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5080CD-6316-DD48-B997-5079CA4540C4}"/>
              </a:ext>
            </a:extLst>
          </p:cNvPr>
          <p:cNvSpPr/>
          <p:nvPr/>
        </p:nvSpPr>
        <p:spPr>
          <a:xfrm>
            <a:off x="2943230" y="3543304"/>
            <a:ext cx="3771900" cy="402336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2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BE0EE8-1CB9-E941-A1D8-85C67C33DF8C}"/>
              </a:ext>
            </a:extLst>
          </p:cNvPr>
          <p:cNvSpPr/>
          <p:nvPr/>
        </p:nvSpPr>
        <p:spPr>
          <a:xfrm>
            <a:off x="514865" y="1841155"/>
            <a:ext cx="11677135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CHEMISTRY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conversion of solid CaSO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into solid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SO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gas is an example of what class of chemical reaction: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667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decomposition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hydrolysis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combustion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159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single replacement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215514-8E7D-3140-983E-66494F860FF1}"/>
              </a:ext>
            </a:extLst>
          </p:cNvPr>
          <p:cNvSpPr/>
          <p:nvPr/>
        </p:nvSpPr>
        <p:spPr>
          <a:xfrm>
            <a:off x="514865" y="2714625"/>
            <a:ext cx="2028310" cy="43891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8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D9209D-C36F-8843-A152-D7B608D55E9D}"/>
              </a:ext>
            </a:extLst>
          </p:cNvPr>
          <p:cNvSpPr/>
          <p:nvPr/>
        </p:nvSpPr>
        <p:spPr>
          <a:xfrm>
            <a:off x="700087" y="2401539"/>
            <a:ext cx="10387013" cy="1027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35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BIOLOGY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35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Intestinal absorption of what vitamin is most directly dependent on intrinsic factor?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A1CC91-3535-334E-9A22-4B163C03223D}"/>
              </a:ext>
            </a:extLst>
          </p:cNvPr>
          <p:cNvSpPr txBox="1"/>
          <p:nvPr/>
        </p:nvSpPr>
        <p:spPr>
          <a:xfrm>
            <a:off x="757238" y="3700463"/>
            <a:ext cx="597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B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19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D77A71-2C26-7648-A4E0-E796CD3C5E5D}"/>
              </a:ext>
            </a:extLst>
          </p:cNvPr>
          <p:cNvSpPr/>
          <p:nvPr/>
        </p:nvSpPr>
        <p:spPr>
          <a:xfrm>
            <a:off x="1042988" y="1988199"/>
            <a:ext cx="10558462" cy="2620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BIOLOGY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is the RNA complementary sequence of the following sequence: 5’CCGCGA 3’ (read as: 5-prime, CCGCGS, 3-prime)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5’ UCGCGG 3’ (read as: 5-prime, UCGCGG, 3-prime)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5’ GGCGCU 3’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5’ GGCGCT 3’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5’ TCGCGG 3’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748F67-8C9F-9448-B582-8B09D3296180}"/>
              </a:ext>
            </a:extLst>
          </p:cNvPr>
          <p:cNvSpPr/>
          <p:nvPr/>
        </p:nvSpPr>
        <p:spPr>
          <a:xfrm>
            <a:off x="785813" y="3186113"/>
            <a:ext cx="6272212" cy="411480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954F8F-DFDF-FA41-86E9-A876B7DA3E2D}"/>
              </a:ext>
            </a:extLst>
          </p:cNvPr>
          <p:cNvSpPr/>
          <p:nvPr/>
        </p:nvSpPr>
        <p:spPr>
          <a:xfrm>
            <a:off x="328613" y="2720088"/>
            <a:ext cx="11129962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Name the 2 different bond angles present in a molecule with octahedral geometry, such as in SF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0A0969-1BB4-F94C-B150-2E6390914F1B}"/>
              </a:ext>
            </a:extLst>
          </p:cNvPr>
          <p:cNvSpPr txBox="1"/>
          <p:nvPr/>
        </p:nvSpPr>
        <p:spPr>
          <a:xfrm>
            <a:off x="342900" y="3700463"/>
            <a:ext cx="838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90; 180</a:t>
            </a:r>
          </a:p>
        </p:txBody>
      </p:sp>
    </p:spTree>
    <p:extLst>
      <p:ext uri="{BB962C8B-B14F-4D97-AF65-F5344CB8AC3E}">
        <p14:creationId xmlns:p14="http://schemas.microsoft.com/office/powerpoint/2010/main" val="94193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095BE3-4B24-5749-9D9C-98A648B8B312}"/>
              </a:ext>
            </a:extLst>
          </p:cNvPr>
          <p:cNvSpPr/>
          <p:nvPr/>
        </p:nvSpPr>
        <p:spPr>
          <a:xfrm>
            <a:off x="128588" y="2755995"/>
            <a:ext cx="11930062" cy="1027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207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207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most common name for the conformation that the ring structure of cyclohexane adopts to reach a strain-free value?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7E70EE-EAA1-AC47-BB23-2DC10338FDB0}"/>
              </a:ext>
            </a:extLst>
          </p:cNvPr>
          <p:cNvSpPr txBox="1"/>
          <p:nvPr/>
        </p:nvSpPr>
        <p:spPr>
          <a:xfrm>
            <a:off x="314325" y="3986213"/>
            <a:ext cx="711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Chair</a:t>
            </a:r>
          </a:p>
        </p:txBody>
      </p:sp>
    </p:spTree>
    <p:extLst>
      <p:ext uri="{BB962C8B-B14F-4D97-AF65-F5344CB8AC3E}">
        <p14:creationId xmlns:p14="http://schemas.microsoft.com/office/powerpoint/2010/main" val="304377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657066-AD2C-8F48-B5E1-280BFD72BC47}"/>
              </a:ext>
            </a:extLst>
          </p:cNvPr>
          <p:cNvSpPr/>
          <p:nvPr/>
        </p:nvSpPr>
        <p:spPr>
          <a:xfrm>
            <a:off x="357187" y="2118898"/>
            <a:ext cx="11058525" cy="2620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is the source of alpha radiation most often used in household ionization smoke detectors: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americium-241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uranium-238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radium-226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iron-59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13DA82-3568-4B42-A5EC-FB486F2BF72D}"/>
              </a:ext>
            </a:extLst>
          </p:cNvPr>
          <p:cNvSpPr/>
          <p:nvPr/>
        </p:nvSpPr>
        <p:spPr>
          <a:xfrm>
            <a:off x="347648" y="3428999"/>
            <a:ext cx="2181225" cy="329184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4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838AA7-13E6-B746-BB21-233130CB7955}"/>
              </a:ext>
            </a:extLst>
          </p:cNvPr>
          <p:cNvSpPr/>
          <p:nvPr/>
        </p:nvSpPr>
        <p:spPr>
          <a:xfrm>
            <a:off x="3048000" y="2401539"/>
            <a:ext cx="6096000" cy="102746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413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413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Pitchblende is one of the main ores of what element?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04481A-A0AA-7E43-AE16-A655F758422A}"/>
              </a:ext>
            </a:extLst>
          </p:cNvPr>
          <p:cNvSpPr txBox="1"/>
          <p:nvPr/>
        </p:nvSpPr>
        <p:spPr>
          <a:xfrm>
            <a:off x="3048000" y="3686175"/>
            <a:ext cx="6086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URANIUM</a:t>
            </a:r>
          </a:p>
        </p:txBody>
      </p:sp>
    </p:spTree>
    <p:extLst>
      <p:ext uri="{BB962C8B-B14F-4D97-AF65-F5344CB8AC3E}">
        <p14:creationId xmlns:p14="http://schemas.microsoft.com/office/powerpoint/2010/main" val="194982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0EFF89-FE7A-274E-8BB4-AA6635DCCF1D}"/>
              </a:ext>
            </a:extLst>
          </p:cNvPr>
          <p:cNvSpPr/>
          <p:nvPr/>
        </p:nvSpPr>
        <p:spPr>
          <a:xfrm>
            <a:off x="1857375" y="2033173"/>
            <a:ext cx="7658100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EARTH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Which of the following are thought to form the mantle of the Earth: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ultramafic rocks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felsic rocks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silicic rocks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mafic rocks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C99AF7-CB21-C246-B54C-8E5E5D8BD7A1}"/>
              </a:ext>
            </a:extLst>
          </p:cNvPr>
          <p:cNvSpPr/>
          <p:nvPr/>
        </p:nvSpPr>
        <p:spPr>
          <a:xfrm>
            <a:off x="1857375" y="2928940"/>
            <a:ext cx="2386013" cy="43891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0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ABB9C1-464C-6946-9A98-31CB96408E81}"/>
              </a:ext>
            </a:extLst>
          </p:cNvPr>
          <p:cNvSpPr/>
          <p:nvPr/>
        </p:nvSpPr>
        <p:spPr>
          <a:xfrm>
            <a:off x="114299" y="1800349"/>
            <a:ext cx="11915775" cy="2620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EARTH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is the single most important factor that generally sets a northern limit to tree growth, such as in the areas of transition between taiga and tundra in Alaska: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high-winter winds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lack of summer warmth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lack of spring moisture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lack of soil nutrients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B1A3D0-BB26-4444-9261-CED789EB10C1}"/>
              </a:ext>
            </a:extLst>
          </p:cNvPr>
          <p:cNvSpPr/>
          <p:nvPr/>
        </p:nvSpPr>
        <p:spPr>
          <a:xfrm>
            <a:off x="142875" y="3371851"/>
            <a:ext cx="2914650" cy="374904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5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8209A1-B30A-524B-87B0-CCC5B5441C41}"/>
              </a:ext>
            </a:extLst>
          </p:cNvPr>
          <p:cNvSpPr/>
          <p:nvPr/>
        </p:nvSpPr>
        <p:spPr>
          <a:xfrm>
            <a:off x="128588" y="2136339"/>
            <a:ext cx="1206341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BIOLOGY </a:t>
            </a:r>
            <a:r>
              <a:rPr lang="en-US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Multiple Choice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With which of the following does human interstitial fluid differ in concentration the most when compared with plasma: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W) sodium ions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X) potassium ions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Y) magnesium ions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Z) proteins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241FC6-52F4-6841-B351-97A9DB7531D1}"/>
              </a:ext>
            </a:extLst>
          </p:cNvPr>
          <p:cNvSpPr/>
          <p:nvPr/>
        </p:nvSpPr>
        <p:spPr>
          <a:xfrm>
            <a:off x="128588" y="3843337"/>
            <a:ext cx="1585912" cy="274320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F1C800-560B-A243-91C3-F1FF96936EC3}"/>
              </a:ext>
            </a:extLst>
          </p:cNvPr>
          <p:cNvSpPr/>
          <p:nvPr/>
        </p:nvSpPr>
        <p:spPr>
          <a:xfrm>
            <a:off x="1014413" y="253871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BIOLOGY </a:t>
            </a:r>
            <a:r>
              <a:rPr lang="en-US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Short Answer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What human organ produces the majority of immune complement proteins?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390D2D-61D6-1A42-88E6-C7433E781C38}"/>
              </a:ext>
            </a:extLst>
          </p:cNvPr>
          <p:cNvSpPr txBox="1"/>
          <p:nvPr/>
        </p:nvSpPr>
        <p:spPr>
          <a:xfrm>
            <a:off x="1042988" y="3629025"/>
            <a:ext cx="8901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Liver</a:t>
            </a:r>
          </a:p>
        </p:txBody>
      </p:sp>
    </p:spTree>
    <p:extLst>
      <p:ext uri="{BB962C8B-B14F-4D97-AF65-F5344CB8AC3E}">
        <p14:creationId xmlns:p14="http://schemas.microsoft.com/office/powerpoint/2010/main" val="348966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BEB916-EE60-A641-AC16-A62F1888CA6D}"/>
              </a:ext>
            </a:extLst>
          </p:cNvPr>
          <p:cNvSpPr/>
          <p:nvPr/>
        </p:nvSpPr>
        <p:spPr>
          <a:xfrm>
            <a:off x="1412789" y="1729946"/>
            <a:ext cx="9366422" cy="699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42900" hangingPunct="0">
              <a:lnSpc>
                <a:spcPct val="113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42900" hangingPunct="0">
              <a:lnSpc>
                <a:spcPct val="113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oxidation number of chromium in the chromate ion, or CrO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2–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F5082E-7114-3742-B2D8-2722079DB8AE}"/>
              </a:ext>
            </a:extLst>
          </p:cNvPr>
          <p:cNvSpPr txBox="1"/>
          <p:nvPr/>
        </p:nvSpPr>
        <p:spPr>
          <a:xfrm>
            <a:off x="1485900" y="2971800"/>
            <a:ext cx="790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6 (accept +6; Do not accept -6)</a:t>
            </a:r>
          </a:p>
        </p:txBody>
      </p:sp>
    </p:spTree>
    <p:extLst>
      <p:ext uri="{BB962C8B-B14F-4D97-AF65-F5344CB8AC3E}">
        <p14:creationId xmlns:p14="http://schemas.microsoft.com/office/powerpoint/2010/main" val="344572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BAE584-5049-DC42-946F-5F56CCB6CA54}"/>
              </a:ext>
            </a:extLst>
          </p:cNvPr>
          <p:cNvSpPr/>
          <p:nvPr/>
        </p:nvSpPr>
        <p:spPr>
          <a:xfrm>
            <a:off x="185737" y="2136339"/>
            <a:ext cx="1145857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PHYSICS </a:t>
            </a:r>
            <a:r>
              <a:rPr lang="en-US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Multiple Choice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Which of the following BEST describes the most common functions for which most transistors are used: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W) to switch on and off or amplify electronic signals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X) to allow electric current to pass in only one direction while increasing or decreasing the voltage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Y) to store electrical energy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Z) to regulate the frequency of electrical sine waves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B61298-59BD-694D-9B32-86BFE4B7D272}"/>
              </a:ext>
            </a:extLst>
          </p:cNvPr>
          <p:cNvSpPr/>
          <p:nvPr/>
        </p:nvSpPr>
        <p:spPr>
          <a:xfrm>
            <a:off x="0" y="2914650"/>
            <a:ext cx="5772150" cy="34747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4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56512D-D2FB-B14E-94E2-0768FB68561E}"/>
              </a:ext>
            </a:extLst>
          </p:cNvPr>
          <p:cNvSpPr/>
          <p:nvPr/>
        </p:nvSpPr>
        <p:spPr>
          <a:xfrm>
            <a:off x="242887" y="2274838"/>
            <a:ext cx="1144428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PHYSICS </a:t>
            </a:r>
            <a:r>
              <a:rPr lang="en-US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Multiple Choice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Which of the following is the abbreviated name of the most common field effect transistor in modern electronic circuitry: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W) DET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X) MOSFET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Y) BJT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Z) BFET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EDABF0-888B-7D4E-8ED4-7706E84C9046}"/>
              </a:ext>
            </a:extLst>
          </p:cNvPr>
          <p:cNvSpPr/>
          <p:nvPr/>
        </p:nvSpPr>
        <p:spPr>
          <a:xfrm>
            <a:off x="128588" y="3429000"/>
            <a:ext cx="1614487" cy="246888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6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34E0E7-B66E-F041-9A44-0B676BB3D53C}"/>
              </a:ext>
            </a:extLst>
          </p:cNvPr>
          <p:cNvSpPr/>
          <p:nvPr/>
        </p:nvSpPr>
        <p:spPr>
          <a:xfrm>
            <a:off x="100013" y="2755995"/>
            <a:ext cx="11901487" cy="1027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BIOLOGY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primary, secondary, tertiary, and quaternary levels of protein structure, what level is most directly changed in an amino acid substitution?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1EA738-7B09-C646-B716-E2C408DEBF86}"/>
              </a:ext>
            </a:extLst>
          </p:cNvPr>
          <p:cNvSpPr txBox="1"/>
          <p:nvPr/>
        </p:nvSpPr>
        <p:spPr>
          <a:xfrm>
            <a:off x="371475" y="4114800"/>
            <a:ext cx="714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Primary</a:t>
            </a:r>
          </a:p>
        </p:txBody>
      </p:sp>
    </p:spTree>
    <p:extLst>
      <p:ext uri="{BB962C8B-B14F-4D97-AF65-F5344CB8AC3E}">
        <p14:creationId xmlns:p14="http://schemas.microsoft.com/office/powerpoint/2010/main" val="333013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F5FF0F-5C15-F641-A91E-A8F1F78EBDE5}"/>
              </a:ext>
            </a:extLst>
          </p:cNvPr>
          <p:cNvSpPr/>
          <p:nvPr/>
        </p:nvSpPr>
        <p:spPr>
          <a:xfrm>
            <a:off x="1528763" y="2118898"/>
            <a:ext cx="9515475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BIOLOGY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would be LEAST soluble in distilled water: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propanoic acid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phosphoglyceraldehyde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methanol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cholesterol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6DD722-0853-B048-B4DD-DF0011E18A53}"/>
              </a:ext>
            </a:extLst>
          </p:cNvPr>
          <p:cNvSpPr/>
          <p:nvPr/>
        </p:nvSpPr>
        <p:spPr>
          <a:xfrm>
            <a:off x="1528763" y="3986212"/>
            <a:ext cx="1785937" cy="43891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3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701742-B0AE-E44B-82BF-A990FB62486B}"/>
              </a:ext>
            </a:extLst>
          </p:cNvPr>
          <p:cNvSpPr/>
          <p:nvPr/>
        </p:nvSpPr>
        <p:spPr>
          <a:xfrm>
            <a:off x="242888" y="2118898"/>
            <a:ext cx="11772900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SCIENCE</a:t>
            </a:r>
            <a:r>
              <a:rPr lang="en-US" b="1" dirty="0">
                <a:latin typeface="TimesNewRomanPSMT"/>
                <a:ea typeface="Times New Roman" panose="02020603050405020304" pitchFamily="18" charset="0"/>
                <a:cs typeface="TimesNewRomanPSMT"/>
              </a:rPr>
              <a:t>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carcinogenic effects of sunlight on skin are caused by light in which of the following wavelength ranges: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280-320 nanometers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320-360 nanometers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400-450 nanometers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1.0-1.5 micrometers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84BD4F-AC77-C34D-BA1C-46126375570F}"/>
              </a:ext>
            </a:extLst>
          </p:cNvPr>
          <p:cNvSpPr/>
          <p:nvPr/>
        </p:nvSpPr>
        <p:spPr>
          <a:xfrm>
            <a:off x="100013" y="3028950"/>
            <a:ext cx="2943225" cy="402336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8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0C5676-E872-874D-A57F-6865EBF92460}"/>
              </a:ext>
            </a:extLst>
          </p:cNvPr>
          <p:cNvSpPr/>
          <p:nvPr/>
        </p:nvSpPr>
        <p:spPr>
          <a:xfrm>
            <a:off x="152400" y="2552007"/>
            <a:ext cx="11887200" cy="101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42900" algn="just" hangingPunct="0">
              <a:lnSpc>
                <a:spcPct val="113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42900" hangingPunct="0">
              <a:lnSpc>
                <a:spcPct val="113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 the following 4 countries from the lowest to the highest in energy consumption per capita in 1999: Russia, China, Japan, Germany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B69E6B-7BD0-B44A-B8F5-F7DD3791C58A}"/>
              </a:ext>
            </a:extLst>
          </p:cNvPr>
          <p:cNvSpPr txBox="1"/>
          <p:nvPr/>
        </p:nvSpPr>
        <p:spPr>
          <a:xfrm>
            <a:off x="300038" y="3886200"/>
            <a:ext cx="1138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China, Germany, Japan, Russia </a:t>
            </a:r>
          </a:p>
        </p:txBody>
      </p:sp>
    </p:spTree>
    <p:extLst>
      <p:ext uri="{BB962C8B-B14F-4D97-AF65-F5344CB8AC3E}">
        <p14:creationId xmlns:p14="http://schemas.microsoft.com/office/powerpoint/2010/main" val="169553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69FA5C-AF6A-B943-840E-0A1C64C77E71}"/>
              </a:ext>
            </a:extLst>
          </p:cNvPr>
          <p:cNvSpPr/>
          <p:nvPr/>
        </p:nvSpPr>
        <p:spPr>
          <a:xfrm>
            <a:off x="257175" y="2118898"/>
            <a:ext cx="11229975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86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Thomas Young’s double slit experiments lent strong support in his time to which of the following: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the particle nature of light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that light could be polarized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the wave nature of light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the wave particle duality of light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ED9CCE-5DBD-3A42-A8CC-F7FACE8DA94F}"/>
              </a:ext>
            </a:extLst>
          </p:cNvPr>
          <p:cNvSpPr/>
          <p:nvPr/>
        </p:nvSpPr>
        <p:spPr>
          <a:xfrm>
            <a:off x="100013" y="3743325"/>
            <a:ext cx="3314700" cy="30175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0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259523-BE33-3C4A-8E3D-AEEC02988AB4}"/>
              </a:ext>
            </a:extLst>
          </p:cNvPr>
          <p:cNvSpPr/>
          <p:nvPr/>
        </p:nvSpPr>
        <p:spPr>
          <a:xfrm>
            <a:off x="245268" y="2310971"/>
            <a:ext cx="11701463" cy="1346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a string vibrates at a fundamental frequency of 120 hertz, what are the frequencies of the first and second overtones respectively: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F436B-3C0B-9C43-9B77-9CAE2DEF1C01}"/>
              </a:ext>
            </a:extLst>
          </p:cNvPr>
          <p:cNvSpPr txBox="1"/>
          <p:nvPr/>
        </p:nvSpPr>
        <p:spPr>
          <a:xfrm>
            <a:off x="228600" y="4000500"/>
            <a:ext cx="1062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240 and 360</a:t>
            </a:r>
          </a:p>
        </p:txBody>
      </p:sp>
    </p:spTree>
    <p:extLst>
      <p:ext uri="{BB962C8B-B14F-4D97-AF65-F5344CB8AC3E}">
        <p14:creationId xmlns:p14="http://schemas.microsoft.com/office/powerpoint/2010/main" val="372737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D44EB-70FF-1D4B-BC9B-15CF4E2F3D16}"/>
              </a:ext>
            </a:extLst>
          </p:cNvPr>
          <p:cNvSpPr/>
          <p:nvPr/>
        </p:nvSpPr>
        <p:spPr>
          <a:xfrm>
            <a:off x="3048000" y="2118898"/>
            <a:ext cx="6096000" cy="2620204"/>
          </a:xfrm>
          <a:prstGeom prst="rect">
            <a:avLst/>
          </a:prstGeom>
        </p:spPr>
        <p:txBody>
          <a:bodyPr>
            <a:spAutoFit/>
          </a:bodyPr>
          <a:lstStyle/>
          <a:p>
            <a:pPr marR="2921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921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substances has the greatest density: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921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921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hexane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921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methylene chloride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921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diethyl ether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921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ethyl acetate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589BC9-3AEF-8F4F-A413-BEED82DA3AE8}"/>
              </a:ext>
            </a:extLst>
          </p:cNvPr>
          <p:cNvSpPr/>
          <p:nvPr/>
        </p:nvSpPr>
        <p:spPr>
          <a:xfrm>
            <a:off x="2857500" y="3757612"/>
            <a:ext cx="2986088" cy="30175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7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85BB8B-7178-0144-954D-75893B9D3DA4}"/>
              </a:ext>
            </a:extLst>
          </p:cNvPr>
          <p:cNvSpPr/>
          <p:nvPr/>
        </p:nvSpPr>
        <p:spPr>
          <a:xfrm>
            <a:off x="257175" y="2118898"/>
            <a:ext cx="11444288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35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35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molecules is most likely to have a zero dipole moment based on its molecular shape: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35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35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PF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35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H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35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PCl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35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BeF</a:t>
            </a:r>
            <a:r>
              <a:rPr lang="en-US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919A5E-4718-0E41-B48D-EE6915CAEF54}"/>
              </a:ext>
            </a:extLst>
          </p:cNvPr>
          <p:cNvSpPr/>
          <p:nvPr/>
        </p:nvSpPr>
        <p:spPr>
          <a:xfrm>
            <a:off x="100013" y="4057650"/>
            <a:ext cx="1343025" cy="30175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9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0AA0ED-BD8A-F740-9111-0810FD487FF3}"/>
              </a:ext>
            </a:extLst>
          </p:cNvPr>
          <p:cNvSpPr/>
          <p:nvPr/>
        </p:nvSpPr>
        <p:spPr>
          <a:xfrm>
            <a:off x="1124465" y="2001794"/>
            <a:ext cx="10404389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86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would not supply electromotive force: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667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transformers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generators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conductors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159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batteries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3B54D2-2D8B-1645-96C1-6B6D32B8760A}"/>
              </a:ext>
            </a:extLst>
          </p:cNvPr>
          <p:cNvSpPr/>
          <p:nvPr/>
        </p:nvSpPr>
        <p:spPr>
          <a:xfrm>
            <a:off x="971550" y="3614738"/>
            <a:ext cx="1914525" cy="300037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6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EDDD05-B23F-6842-8C65-ED1F4782E095}"/>
              </a:ext>
            </a:extLst>
          </p:cNvPr>
          <p:cNvSpPr/>
          <p:nvPr/>
        </p:nvSpPr>
        <p:spPr>
          <a:xfrm>
            <a:off x="157163" y="2118898"/>
            <a:ext cx="11801475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EARTH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Cape Dennison in Antarctica holds the world’s record for the highest annual average wind speeds owing to: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Chinook winds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katabatic winds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Hadley cell circulation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Ekman spirals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43E93-3FE9-BE4A-A735-90F66106279F}"/>
              </a:ext>
            </a:extLst>
          </p:cNvPr>
          <p:cNvSpPr/>
          <p:nvPr/>
        </p:nvSpPr>
        <p:spPr>
          <a:xfrm>
            <a:off x="100013" y="3429000"/>
            <a:ext cx="2428875" cy="30175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43574D-B978-B84A-B637-1960ACFBEC3B}"/>
              </a:ext>
            </a:extLst>
          </p:cNvPr>
          <p:cNvSpPr/>
          <p:nvPr/>
        </p:nvSpPr>
        <p:spPr>
          <a:xfrm>
            <a:off x="314325" y="2698845"/>
            <a:ext cx="12192000" cy="1027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24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EARTH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52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Order the following four geological epochs from the youngest to the oldest: Pliocene, Holocene, Oligocene, Paleocene.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718952-50F4-0B4F-80D8-EEC6EF75E2B5}"/>
              </a:ext>
            </a:extLst>
          </p:cNvPr>
          <p:cNvSpPr txBox="1"/>
          <p:nvPr/>
        </p:nvSpPr>
        <p:spPr>
          <a:xfrm>
            <a:off x="200025" y="3971925"/>
            <a:ext cx="1035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HOLOCENE, PLIOCENE, OLIGOCENE, PALEOCENE</a:t>
            </a:r>
          </a:p>
        </p:txBody>
      </p:sp>
    </p:spTree>
    <p:extLst>
      <p:ext uri="{BB962C8B-B14F-4D97-AF65-F5344CB8AC3E}">
        <p14:creationId xmlns:p14="http://schemas.microsoft.com/office/powerpoint/2010/main" val="331445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92886A-712A-C94E-8CA2-7D73D4F23D38}"/>
              </a:ext>
            </a:extLst>
          </p:cNvPr>
          <p:cNvSpPr/>
          <p:nvPr/>
        </p:nvSpPr>
        <p:spPr>
          <a:xfrm>
            <a:off x="2676525" y="2543795"/>
            <a:ext cx="6096000" cy="102746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1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1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many significant figures are in the number 0.00750?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131777-7541-C844-AA8D-C516651E8E8D}"/>
              </a:ext>
            </a:extLst>
          </p:cNvPr>
          <p:cNvSpPr txBox="1"/>
          <p:nvPr/>
        </p:nvSpPr>
        <p:spPr>
          <a:xfrm>
            <a:off x="2695575" y="4043363"/>
            <a:ext cx="680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3</a:t>
            </a:r>
          </a:p>
        </p:txBody>
      </p:sp>
    </p:spTree>
    <p:extLst>
      <p:ext uri="{BB962C8B-B14F-4D97-AF65-F5344CB8AC3E}">
        <p14:creationId xmlns:p14="http://schemas.microsoft.com/office/powerpoint/2010/main" val="80899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B236E2-9327-CA48-8EF8-7749387A684B}"/>
              </a:ext>
            </a:extLst>
          </p:cNvPr>
          <p:cNvSpPr/>
          <p:nvPr/>
        </p:nvSpPr>
        <p:spPr>
          <a:xfrm>
            <a:off x="585788" y="2600945"/>
            <a:ext cx="11272837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Subtract the following 2 numbers and give your answer with the proper significant figures: 25.101 – 0.9608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779E24-41CE-4B44-8075-6D43FF94C4B2}"/>
              </a:ext>
            </a:extLst>
          </p:cNvPr>
          <p:cNvSpPr txBox="1"/>
          <p:nvPr/>
        </p:nvSpPr>
        <p:spPr>
          <a:xfrm>
            <a:off x="528638" y="3643313"/>
            <a:ext cx="882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24.140</a:t>
            </a:r>
          </a:p>
        </p:txBody>
      </p:sp>
    </p:spTree>
    <p:extLst>
      <p:ext uri="{BB962C8B-B14F-4D97-AF65-F5344CB8AC3E}">
        <p14:creationId xmlns:p14="http://schemas.microsoft.com/office/powerpoint/2010/main" val="19279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3A87BD-E614-974A-B561-F01B48DDE4E6}"/>
              </a:ext>
            </a:extLst>
          </p:cNvPr>
          <p:cNvSpPr/>
          <p:nvPr/>
        </p:nvSpPr>
        <p:spPr>
          <a:xfrm>
            <a:off x="2633662" y="2401539"/>
            <a:ext cx="6096000" cy="102746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ASTRONOMY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star has the greatest apparent magnitude?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C37080-AEB0-5B4E-846A-70DC726072AF}"/>
              </a:ext>
            </a:extLst>
          </p:cNvPr>
          <p:cNvSpPr txBox="1"/>
          <p:nvPr/>
        </p:nvSpPr>
        <p:spPr>
          <a:xfrm>
            <a:off x="2428875" y="3671888"/>
            <a:ext cx="7100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SUN</a:t>
            </a:r>
          </a:p>
        </p:txBody>
      </p:sp>
    </p:spTree>
    <p:extLst>
      <p:ext uri="{BB962C8B-B14F-4D97-AF65-F5344CB8AC3E}">
        <p14:creationId xmlns:p14="http://schemas.microsoft.com/office/powerpoint/2010/main" val="258610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139FA8-77FE-E54A-B093-A81B0CD1BF92}"/>
              </a:ext>
            </a:extLst>
          </p:cNvPr>
          <p:cNvSpPr/>
          <p:nvPr/>
        </p:nvSpPr>
        <p:spPr>
          <a:xfrm>
            <a:off x="1785938" y="2720088"/>
            <a:ext cx="7700962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54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ASTRONOMY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5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planet is known to be most like Earth in size and density?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40E2FB-2052-D74D-AA8B-7D0BBD596047}"/>
              </a:ext>
            </a:extLst>
          </p:cNvPr>
          <p:cNvSpPr txBox="1"/>
          <p:nvPr/>
        </p:nvSpPr>
        <p:spPr>
          <a:xfrm>
            <a:off x="1757363" y="3729038"/>
            <a:ext cx="718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VENUS</a:t>
            </a:r>
          </a:p>
        </p:txBody>
      </p:sp>
    </p:spTree>
    <p:extLst>
      <p:ext uri="{BB962C8B-B14F-4D97-AF65-F5344CB8AC3E}">
        <p14:creationId xmlns:p14="http://schemas.microsoft.com/office/powerpoint/2010/main" val="149745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435262-6B69-004E-8285-A501073254D7}"/>
              </a:ext>
            </a:extLst>
          </p:cNvPr>
          <p:cNvSpPr/>
          <p:nvPr/>
        </p:nvSpPr>
        <p:spPr>
          <a:xfrm>
            <a:off x="1814513" y="2047461"/>
            <a:ext cx="8229600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8600" algn="just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Upon which of the following does the mass of a body MOST directly depend: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its magnetic properties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how much volume it has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the amount of matter it contains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28600"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its location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078652-1011-BC44-B0E6-3D3184E6926E}"/>
              </a:ext>
            </a:extLst>
          </p:cNvPr>
          <p:cNvSpPr/>
          <p:nvPr/>
        </p:nvSpPr>
        <p:spPr>
          <a:xfrm>
            <a:off x="1585913" y="3657600"/>
            <a:ext cx="4100512" cy="30175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8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54BA58-825C-7343-BADB-6D5ACE33F582}"/>
              </a:ext>
            </a:extLst>
          </p:cNvPr>
          <p:cNvSpPr/>
          <p:nvPr/>
        </p:nvSpPr>
        <p:spPr>
          <a:xfrm>
            <a:off x="685800" y="1959624"/>
            <a:ext cx="11087100" cy="2620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Mary and Joe are on a merry-go-round. Mary is seated near the center of rotation and Joe is on the outer edge. Which of the following BEST describes their motion: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Mary has a greater acceleration than Joe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Joe has a greater acceleration than Mary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neither Mary nor Joe are accelerating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both Mary and Joe have the same acceleration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3C7E28-EB06-1346-9D8A-841F47B8C5D1}"/>
              </a:ext>
            </a:extLst>
          </p:cNvPr>
          <p:cNvSpPr/>
          <p:nvPr/>
        </p:nvSpPr>
        <p:spPr>
          <a:xfrm>
            <a:off x="557213" y="3586162"/>
            <a:ext cx="4986337" cy="30175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1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26E1F3-E387-0F4F-A100-AFF8C26A0E0D}"/>
              </a:ext>
            </a:extLst>
          </p:cNvPr>
          <p:cNvSpPr/>
          <p:nvPr/>
        </p:nvSpPr>
        <p:spPr>
          <a:xfrm>
            <a:off x="152400" y="2613120"/>
            <a:ext cx="11887200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Giving your answer in terms of π and in inches, what is the arc-length of a semi-circle whose diameter is 18 inches?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19FFA4-FE10-B149-8189-E4D9F45D5BD9}"/>
              </a:ext>
            </a:extLst>
          </p:cNvPr>
          <p:cNvSpPr txBox="1"/>
          <p:nvPr/>
        </p:nvSpPr>
        <p:spPr>
          <a:xfrm>
            <a:off x="471488" y="3700463"/>
            <a:ext cx="971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9π</a:t>
            </a:r>
          </a:p>
        </p:txBody>
      </p:sp>
    </p:spTree>
    <p:extLst>
      <p:ext uri="{BB962C8B-B14F-4D97-AF65-F5344CB8AC3E}">
        <p14:creationId xmlns:p14="http://schemas.microsoft.com/office/powerpoint/2010/main" val="108007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B3F5B0-530C-3840-98AE-BFF4CAE75341}"/>
              </a:ext>
            </a:extLst>
          </p:cNvPr>
          <p:cNvSpPr/>
          <p:nvPr/>
        </p:nvSpPr>
        <p:spPr>
          <a:xfrm>
            <a:off x="445293" y="2720088"/>
            <a:ext cx="11301413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area, in square feet, of a triangle whose perpendicular height is 20 feet with a base of 12 feet?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1777AE-6FBA-674F-BE4B-9A205D68B646}"/>
              </a:ext>
            </a:extLst>
          </p:cNvPr>
          <p:cNvSpPr txBox="1"/>
          <p:nvPr/>
        </p:nvSpPr>
        <p:spPr>
          <a:xfrm>
            <a:off x="500063" y="3786188"/>
            <a:ext cx="808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120</a:t>
            </a:r>
          </a:p>
        </p:txBody>
      </p:sp>
    </p:spTree>
    <p:extLst>
      <p:ext uri="{BB962C8B-B14F-4D97-AF65-F5344CB8AC3E}">
        <p14:creationId xmlns:p14="http://schemas.microsoft.com/office/powerpoint/2010/main" val="319710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70A919-25DF-3B46-B51E-59A22AC69FA4}"/>
              </a:ext>
            </a:extLst>
          </p:cNvPr>
          <p:cNvSpPr/>
          <p:nvPr/>
        </p:nvSpPr>
        <p:spPr>
          <a:xfrm>
            <a:off x="1676400" y="2187584"/>
            <a:ext cx="8097794" cy="1027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nucleus of what element is the same as an alpha particle?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72607D-2B7A-7040-938D-B34B6569369E}"/>
              </a:ext>
            </a:extLst>
          </p:cNvPr>
          <p:cNvSpPr txBox="1"/>
          <p:nvPr/>
        </p:nvSpPr>
        <p:spPr>
          <a:xfrm>
            <a:off x="1676400" y="3458290"/>
            <a:ext cx="840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Helium</a:t>
            </a:r>
          </a:p>
        </p:txBody>
      </p:sp>
    </p:spTree>
    <p:extLst>
      <p:ext uri="{BB962C8B-B14F-4D97-AF65-F5344CB8AC3E}">
        <p14:creationId xmlns:p14="http://schemas.microsoft.com/office/powerpoint/2010/main" val="312539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079FA4-120B-B342-8ACD-C6FEA35907F9}"/>
              </a:ext>
            </a:extLst>
          </p:cNvPr>
          <p:cNvSpPr/>
          <p:nvPr/>
        </p:nvSpPr>
        <p:spPr>
          <a:xfrm>
            <a:off x="514350" y="2118898"/>
            <a:ext cx="11163300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016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016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individuals who are “Lactose Intolerant,” the reason for their gastric distress is the production of: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016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016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methane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016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acetic acid and nitrogen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016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lactic acid and carbon dioxide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016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acetic acid and methane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346C74-894E-9A42-98DD-933C12051CF2}"/>
              </a:ext>
            </a:extLst>
          </p:cNvPr>
          <p:cNvSpPr/>
          <p:nvPr/>
        </p:nvSpPr>
        <p:spPr>
          <a:xfrm>
            <a:off x="400050" y="3771900"/>
            <a:ext cx="3771900" cy="283464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5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1AE157-8C87-6A4A-9123-55ADA286CABA}"/>
              </a:ext>
            </a:extLst>
          </p:cNvPr>
          <p:cNvSpPr/>
          <p:nvPr/>
        </p:nvSpPr>
        <p:spPr>
          <a:xfrm>
            <a:off x="3048000" y="2118898"/>
            <a:ext cx="6096000" cy="26202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acid connects the 2-deoxyribose units within every DNA strand: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acetic acid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phosphoric acid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citric acid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glycolic acid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D97B83-59ED-5548-9FFF-23B3520EF4DF}"/>
              </a:ext>
            </a:extLst>
          </p:cNvPr>
          <p:cNvSpPr/>
          <p:nvPr/>
        </p:nvSpPr>
        <p:spPr>
          <a:xfrm>
            <a:off x="2886075" y="3729038"/>
            <a:ext cx="2614613" cy="356616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7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03BBE7-5736-2B4E-8C31-C1C051E1F565}"/>
              </a:ext>
            </a:extLst>
          </p:cNvPr>
          <p:cNvSpPr/>
          <p:nvPr/>
        </p:nvSpPr>
        <p:spPr>
          <a:xfrm>
            <a:off x="3047999" y="2915270"/>
            <a:ext cx="6867525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order, what are the prime numbers between 30 and 50?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73B2BA-0FEB-F842-BB9D-40513E73FA6E}"/>
              </a:ext>
            </a:extLst>
          </p:cNvPr>
          <p:cNvSpPr txBox="1"/>
          <p:nvPr/>
        </p:nvSpPr>
        <p:spPr>
          <a:xfrm>
            <a:off x="3047999" y="3914776"/>
            <a:ext cx="6843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31, 37, 41, 43, 47</a:t>
            </a:r>
          </a:p>
        </p:txBody>
      </p:sp>
    </p:spTree>
    <p:extLst>
      <p:ext uri="{BB962C8B-B14F-4D97-AF65-F5344CB8AC3E}">
        <p14:creationId xmlns:p14="http://schemas.microsoft.com/office/powerpoint/2010/main" val="371732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B40D66-71E3-8742-9EB6-BEC66B9464F1}"/>
              </a:ext>
            </a:extLst>
          </p:cNvPr>
          <p:cNvSpPr/>
          <p:nvPr/>
        </p:nvSpPr>
        <p:spPr>
          <a:xfrm>
            <a:off x="3048000" y="3074544"/>
            <a:ext cx="6096000" cy="7089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 the prime factorization of 1050: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C60A46-579D-7941-AAFB-1BDD39D6A2DD}"/>
              </a:ext>
            </a:extLst>
          </p:cNvPr>
          <p:cNvSpPr txBox="1"/>
          <p:nvPr/>
        </p:nvSpPr>
        <p:spPr>
          <a:xfrm>
            <a:off x="3048000" y="4057651"/>
            <a:ext cx="794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2×3×5×5×7 (Accept: 2×3×5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×7)</a:t>
            </a:r>
          </a:p>
        </p:txBody>
      </p:sp>
    </p:spTree>
    <p:extLst>
      <p:ext uri="{BB962C8B-B14F-4D97-AF65-F5344CB8AC3E}">
        <p14:creationId xmlns:p14="http://schemas.microsoft.com/office/powerpoint/2010/main" val="243418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F73BAA-F710-BC4D-A4E4-21691E4CC75C}"/>
              </a:ext>
            </a:extLst>
          </p:cNvPr>
          <p:cNvSpPr/>
          <p:nvPr/>
        </p:nvSpPr>
        <p:spPr>
          <a:xfrm>
            <a:off x="202406" y="2401539"/>
            <a:ext cx="11787187" cy="1027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191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 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191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gas is most directly responsible for the bends or decompression sickness that divers may experience?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1790B2-D843-CC44-BB4F-FFC1F7DD8963}"/>
              </a:ext>
            </a:extLst>
          </p:cNvPr>
          <p:cNvSpPr txBox="1"/>
          <p:nvPr/>
        </p:nvSpPr>
        <p:spPr>
          <a:xfrm>
            <a:off x="471488" y="3757613"/>
            <a:ext cx="940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NITROGEN (ACCEPT: N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8534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314CA8-C47D-1F40-ACE5-E93AD745B04B}"/>
              </a:ext>
            </a:extLst>
          </p:cNvPr>
          <p:cNvSpPr/>
          <p:nvPr/>
        </p:nvSpPr>
        <p:spPr>
          <a:xfrm>
            <a:off x="330994" y="2458070"/>
            <a:ext cx="11530012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degrees Celsius to the nearest whole number, what is the normal core body temperature of a human being?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5E07DF-8046-0743-B93D-49889ECA8A0E}"/>
              </a:ext>
            </a:extLst>
          </p:cNvPr>
          <p:cNvSpPr txBox="1"/>
          <p:nvPr/>
        </p:nvSpPr>
        <p:spPr>
          <a:xfrm>
            <a:off x="442913" y="3429000"/>
            <a:ext cx="61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37</a:t>
            </a:r>
          </a:p>
        </p:txBody>
      </p:sp>
    </p:spTree>
    <p:extLst>
      <p:ext uri="{BB962C8B-B14F-4D97-AF65-F5344CB8AC3E}">
        <p14:creationId xmlns:p14="http://schemas.microsoft.com/office/powerpoint/2010/main" val="155146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83ECEF-9376-524F-B74A-76C9DB33C7F2}"/>
              </a:ext>
            </a:extLst>
          </p:cNvPr>
          <p:cNvSpPr/>
          <p:nvPr/>
        </p:nvSpPr>
        <p:spPr>
          <a:xfrm>
            <a:off x="2466975" y="2125962"/>
            <a:ext cx="7258050" cy="2264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hangingPunct="0">
              <a:lnSpc>
                <a:spcPct val="113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hangingPunct="0">
              <a:lnSpc>
                <a:spcPct val="113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Rutherford discovered that x-rays were produced by: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hangingPunct="0">
              <a:lnSpc>
                <a:spcPct val="113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hangingPunct="0">
              <a:lnSpc>
                <a:spcPct val="113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uranium when bombarded with slow neutrons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hangingPunct="0">
              <a:lnSpc>
                <a:spcPct val="113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certain binary stars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hangingPunct="0">
              <a:lnSpc>
                <a:spcPct val="113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particles emitted by a cathode, which then struck an anode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hangingPunct="0">
              <a:lnSpc>
                <a:spcPct val="113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the sun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ABAC0C-C11A-584A-A38F-674D797FF408}"/>
              </a:ext>
            </a:extLst>
          </p:cNvPr>
          <p:cNvSpPr/>
          <p:nvPr/>
        </p:nvSpPr>
        <p:spPr>
          <a:xfrm>
            <a:off x="2257425" y="3743325"/>
            <a:ext cx="6686550" cy="283464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3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5B379B-A89B-584A-8338-549C56F550E9}"/>
              </a:ext>
            </a:extLst>
          </p:cNvPr>
          <p:cNvSpPr/>
          <p:nvPr/>
        </p:nvSpPr>
        <p:spPr>
          <a:xfrm>
            <a:off x="3048000" y="2915270"/>
            <a:ext cx="6096000" cy="1027461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3 of the following 4 are vector quantities: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velocity, acceleration, speed, magnetic field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D57744-07F6-E046-8593-52C49150E179}"/>
              </a:ext>
            </a:extLst>
          </p:cNvPr>
          <p:cNvSpPr txBox="1"/>
          <p:nvPr/>
        </p:nvSpPr>
        <p:spPr>
          <a:xfrm>
            <a:off x="3071813" y="4257675"/>
            <a:ext cx="6958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Velocity, Acceleration, Magnetic Field</a:t>
            </a:r>
          </a:p>
        </p:txBody>
      </p:sp>
    </p:spTree>
    <p:extLst>
      <p:ext uri="{BB962C8B-B14F-4D97-AF65-F5344CB8AC3E}">
        <p14:creationId xmlns:p14="http://schemas.microsoft.com/office/powerpoint/2010/main" val="208875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3D934B-12DC-7641-8E0A-AB786463C32A}"/>
              </a:ext>
            </a:extLst>
          </p:cNvPr>
          <p:cNvSpPr/>
          <p:nvPr/>
        </p:nvSpPr>
        <p:spPr>
          <a:xfrm>
            <a:off x="3048000" y="2278172"/>
            <a:ext cx="6096000" cy="2301656"/>
          </a:xfrm>
          <a:prstGeom prst="rect">
            <a:avLst/>
          </a:prstGeom>
        </p:spPr>
        <p:txBody>
          <a:bodyPr>
            <a:spAutoFit/>
          </a:bodyPr>
          <a:lstStyle/>
          <a:p>
            <a:pPr marR="6604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MATH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60400" hangingPunct="0">
              <a:lnSpc>
                <a:spcPct val="115000"/>
              </a:lnSpc>
            </a:pP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is NOT a Pythagorean triple: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60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60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15, 20, 25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60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10, 24, 26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60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16, 24, 30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60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33, 44, 55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B6E8B2-C42B-6D4B-97D4-7CB8E82D215B}"/>
              </a:ext>
            </a:extLst>
          </p:cNvPr>
          <p:cNvSpPr/>
          <p:nvPr/>
        </p:nvSpPr>
        <p:spPr>
          <a:xfrm>
            <a:off x="2928938" y="3871913"/>
            <a:ext cx="1800225" cy="356616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5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88186C-EE74-084B-8105-E69DCC5E6C2E}"/>
              </a:ext>
            </a:extLst>
          </p:cNvPr>
          <p:cNvSpPr/>
          <p:nvPr/>
        </p:nvSpPr>
        <p:spPr>
          <a:xfrm>
            <a:off x="1571626" y="2401539"/>
            <a:ext cx="9272587" cy="1027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302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302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 triangle ABC, where the measure of angle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302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= 20º, B =117º, and C = 43º. Arrange the 3 sides in order of increasing length: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AACCD6-AF23-F840-92F0-C75A875003F1}"/>
              </a:ext>
            </a:extLst>
          </p:cNvPr>
          <p:cNvSpPr txBox="1"/>
          <p:nvPr/>
        </p:nvSpPr>
        <p:spPr>
          <a:xfrm>
            <a:off x="1443038" y="3729038"/>
            <a:ext cx="7343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BC; AB; AC</a:t>
            </a:r>
          </a:p>
        </p:txBody>
      </p:sp>
    </p:spTree>
    <p:extLst>
      <p:ext uri="{BB962C8B-B14F-4D97-AF65-F5344CB8AC3E}">
        <p14:creationId xmlns:p14="http://schemas.microsoft.com/office/powerpoint/2010/main" val="30373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19A75B-D4F8-704D-B2A6-30889D5A01E7}"/>
              </a:ext>
            </a:extLst>
          </p:cNvPr>
          <p:cNvSpPr/>
          <p:nvPr/>
        </p:nvSpPr>
        <p:spPr>
          <a:xfrm>
            <a:off x="271463" y="1959624"/>
            <a:ext cx="11758612" cy="2620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921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921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MOST accurate term for predicting values of data that are located between known data points on a line graph: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667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extrapolation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extension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interpolation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arenR" startAt="23"/>
              <a:tabLst>
                <a:tab pos="2159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cheating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C0FF57-47E5-874F-AEC6-4056A4489EF3}"/>
              </a:ext>
            </a:extLst>
          </p:cNvPr>
          <p:cNvSpPr/>
          <p:nvPr/>
        </p:nvSpPr>
        <p:spPr>
          <a:xfrm>
            <a:off x="171450" y="3886200"/>
            <a:ext cx="1957388" cy="30175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6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6E2487-D138-5C4D-BA91-C0A80E556E5C}"/>
              </a:ext>
            </a:extLst>
          </p:cNvPr>
          <p:cNvSpPr/>
          <p:nvPr/>
        </p:nvSpPr>
        <p:spPr>
          <a:xfrm>
            <a:off x="928688" y="1831036"/>
            <a:ext cx="10629900" cy="2620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24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ASTRONOMY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52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a star is seen just above the eastern horizon at sunset, where would it most likely be found just before the following sunrise: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52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52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just above the eastern horizon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52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half-way up in the eastern sky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52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low in the western sky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524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directly overhead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3F6A23-DF7D-CD4F-AA67-AD82501983B4}"/>
              </a:ext>
            </a:extLst>
          </p:cNvPr>
          <p:cNvSpPr/>
          <p:nvPr/>
        </p:nvSpPr>
        <p:spPr>
          <a:xfrm>
            <a:off x="742950" y="3800474"/>
            <a:ext cx="3371850" cy="274320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389A29-9C90-AE40-99B2-BC6E6F5EAE91}"/>
              </a:ext>
            </a:extLst>
          </p:cNvPr>
          <p:cNvSpPr/>
          <p:nvPr/>
        </p:nvSpPr>
        <p:spPr>
          <a:xfrm>
            <a:off x="1131094" y="2622799"/>
            <a:ext cx="9929812" cy="699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13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ASTRONOMY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3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MOST common organic molecule in the atmosphere of the planet Uranus?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D90E25-4F50-ED4A-847E-601F1E29EFED}"/>
              </a:ext>
            </a:extLst>
          </p:cNvPr>
          <p:cNvSpPr txBox="1"/>
          <p:nvPr/>
        </p:nvSpPr>
        <p:spPr>
          <a:xfrm>
            <a:off x="1171575" y="3771900"/>
            <a:ext cx="657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METHANE (Accept: CH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8886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CA27E1-4CC8-EF4A-8644-109F0F65627B}"/>
              </a:ext>
            </a:extLst>
          </p:cNvPr>
          <p:cNvSpPr/>
          <p:nvPr/>
        </p:nvSpPr>
        <p:spPr>
          <a:xfrm>
            <a:off x="3048000" y="2118898"/>
            <a:ext cx="6096000" cy="2620204"/>
          </a:xfrm>
          <a:prstGeom prst="rect">
            <a:avLst/>
          </a:prstGeom>
        </p:spPr>
        <p:txBody>
          <a:bodyPr>
            <a:spAutoFit/>
          </a:bodyPr>
          <a:lstStyle/>
          <a:p>
            <a:pPr marR="3937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BIOLOGY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937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Orders does NOT belong to the Class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Insecta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937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937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Lepidoptera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937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Diptera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937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Isoptera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937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Chelicerata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809405-8507-9F4D-8ACE-06C2C2FAA95E}"/>
              </a:ext>
            </a:extLst>
          </p:cNvPr>
          <p:cNvSpPr/>
          <p:nvPr/>
        </p:nvSpPr>
        <p:spPr>
          <a:xfrm>
            <a:off x="2871788" y="4343400"/>
            <a:ext cx="2000250" cy="39319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3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F336D6-3D2B-AA41-8501-F9A35B3705C7}"/>
              </a:ext>
            </a:extLst>
          </p:cNvPr>
          <p:cNvSpPr/>
          <p:nvPr/>
        </p:nvSpPr>
        <p:spPr>
          <a:xfrm>
            <a:off x="3048000" y="2118898"/>
            <a:ext cx="7138988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BIOLOGY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diseases is NOT caused by bacteria: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strep throat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toxic shock syndrome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scarlet fever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influenza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1C6C1F-B9F0-5D4B-B1DD-174A627CDA8C}"/>
              </a:ext>
            </a:extLst>
          </p:cNvPr>
          <p:cNvSpPr/>
          <p:nvPr/>
        </p:nvSpPr>
        <p:spPr>
          <a:xfrm>
            <a:off x="2871788" y="4057650"/>
            <a:ext cx="1757362" cy="365760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7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25C3F9-96BC-1A42-96D7-9D43555B31C5}"/>
              </a:ext>
            </a:extLst>
          </p:cNvPr>
          <p:cNvSpPr/>
          <p:nvPr/>
        </p:nvSpPr>
        <p:spPr>
          <a:xfrm>
            <a:off x="1871663" y="1800349"/>
            <a:ext cx="8515350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is NOT true: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a reaction that requires free energy is spontaneous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gases, as a group, have higher entropies than liquids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standard molar entropies of pure substances are always positive values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spontaneous processes involve non-equilibrium conditions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B82D29-4F8E-5E48-BCE6-3C0F06853579}"/>
              </a:ext>
            </a:extLst>
          </p:cNvPr>
          <p:cNvSpPr/>
          <p:nvPr/>
        </p:nvSpPr>
        <p:spPr>
          <a:xfrm>
            <a:off x="1800225" y="2671762"/>
            <a:ext cx="5915025" cy="429768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3E95569-3E30-A344-AB6A-0C0B10B1FFBD}"/>
              </a:ext>
            </a:extLst>
          </p:cNvPr>
          <p:cNvSpPr/>
          <p:nvPr/>
        </p:nvSpPr>
        <p:spPr>
          <a:xfrm>
            <a:off x="3048000" y="2278172"/>
            <a:ext cx="6096000" cy="2301656"/>
          </a:xfrm>
          <a:prstGeom prst="rect">
            <a:avLst/>
          </a:prstGeom>
        </p:spPr>
        <p:txBody>
          <a:bodyPr>
            <a:spAutoFit/>
          </a:bodyPr>
          <a:lstStyle/>
          <a:p>
            <a:pPr marR="2921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921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racemic mixture is a solution that contains: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921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921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a 50:50 mixture of (+) and (-) isomers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921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greater than 50% of the (+) isomers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921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greater than 50% of the (-) isomers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921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only one species of isomer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49C3FD-49AA-2346-9D0D-38B4A97977B1}"/>
              </a:ext>
            </a:extLst>
          </p:cNvPr>
          <p:cNvSpPr/>
          <p:nvPr/>
        </p:nvSpPr>
        <p:spPr>
          <a:xfrm>
            <a:off x="2900363" y="3214688"/>
            <a:ext cx="4557712" cy="371475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5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96501A-C17B-4947-B981-0913C2BA72D3}"/>
              </a:ext>
            </a:extLst>
          </p:cNvPr>
          <p:cNvSpPr/>
          <p:nvPr/>
        </p:nvSpPr>
        <p:spPr>
          <a:xfrm>
            <a:off x="2286000" y="1873899"/>
            <a:ext cx="7943850" cy="2620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MOST accurate term for predicting values of data that are located between known data points on a line graph: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extrapolation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extension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interpolation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cheating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DAD83D-8F66-FA4B-9E9A-94232AE6CA21}"/>
              </a:ext>
            </a:extLst>
          </p:cNvPr>
          <p:cNvSpPr/>
          <p:nvPr/>
        </p:nvSpPr>
        <p:spPr>
          <a:xfrm>
            <a:off x="2343150" y="3829050"/>
            <a:ext cx="1928813" cy="300038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7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35C443-E6D2-A24B-A12C-7952C9D8CA49}"/>
              </a:ext>
            </a:extLst>
          </p:cNvPr>
          <p:cNvSpPr/>
          <p:nvPr/>
        </p:nvSpPr>
        <p:spPr>
          <a:xfrm>
            <a:off x="1509712" y="2182383"/>
            <a:ext cx="9172575" cy="1027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BIOLOGY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most common term used in genetics to describe the observable physical characteristics of an organism caused by the expression of a gene or set of genes?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6CB92E-D089-FF4A-B314-3832B21CF772}"/>
              </a:ext>
            </a:extLst>
          </p:cNvPr>
          <p:cNvSpPr txBox="1"/>
          <p:nvPr/>
        </p:nvSpPr>
        <p:spPr>
          <a:xfrm>
            <a:off x="1457325" y="3771900"/>
            <a:ext cx="725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PHENOTYPE</a:t>
            </a:r>
          </a:p>
        </p:txBody>
      </p:sp>
    </p:spTree>
    <p:extLst>
      <p:ext uri="{BB962C8B-B14F-4D97-AF65-F5344CB8AC3E}">
        <p14:creationId xmlns:p14="http://schemas.microsoft.com/office/powerpoint/2010/main" val="389033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D01E74-7621-154E-A96D-2187640F8E29}"/>
              </a:ext>
            </a:extLst>
          </p:cNvPr>
          <p:cNvSpPr/>
          <p:nvPr/>
        </p:nvSpPr>
        <p:spPr>
          <a:xfrm>
            <a:off x="1802606" y="2627408"/>
            <a:ext cx="8586787" cy="1027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BIOLOGY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0" hangingPunct="0">
              <a:lnSpc>
                <a:spcPct val="115000"/>
              </a:lnSpc>
            </a:pP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biological term most often used for the act of a cell engulfing a particle by extending its pseudopodia (read as: SU-doe-POH-dee-ah) around the particle?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3D850E-33B1-C948-B185-08ADAED058F9}"/>
              </a:ext>
            </a:extLst>
          </p:cNvPr>
          <p:cNvSpPr txBox="1"/>
          <p:nvPr/>
        </p:nvSpPr>
        <p:spPr>
          <a:xfrm>
            <a:off x="1785938" y="4143375"/>
            <a:ext cx="605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PHAGOCYTOSIS</a:t>
            </a:r>
          </a:p>
        </p:txBody>
      </p:sp>
    </p:spTree>
    <p:extLst>
      <p:ext uri="{BB962C8B-B14F-4D97-AF65-F5344CB8AC3E}">
        <p14:creationId xmlns:p14="http://schemas.microsoft.com/office/powerpoint/2010/main" val="60441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461AA0-DDF9-1149-9F96-306E4A1860AC}"/>
              </a:ext>
            </a:extLst>
          </p:cNvPr>
          <p:cNvSpPr/>
          <p:nvPr/>
        </p:nvSpPr>
        <p:spPr>
          <a:xfrm>
            <a:off x="3048000" y="2118898"/>
            <a:ext cx="6096000" cy="2620204"/>
          </a:xfrm>
          <a:prstGeom prst="rect">
            <a:avLst/>
          </a:prstGeom>
        </p:spPr>
        <p:txBody>
          <a:bodyPr>
            <a:spAutoFit/>
          </a:bodyPr>
          <a:lstStyle/>
          <a:p>
            <a:pPr marR="5715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EARTH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715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percentage of the earth’s total volcanic activity occurs under the ocean?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715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715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30%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715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45%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715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65%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715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90%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C6CF0E-2892-514D-982D-4D8829299C66}"/>
              </a:ext>
            </a:extLst>
          </p:cNvPr>
          <p:cNvSpPr/>
          <p:nvPr/>
        </p:nvSpPr>
        <p:spPr>
          <a:xfrm>
            <a:off x="2900363" y="4329113"/>
            <a:ext cx="1100137" cy="409989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9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E9D260-599D-454D-B63D-A8B6143C693F}"/>
              </a:ext>
            </a:extLst>
          </p:cNvPr>
          <p:cNvSpPr/>
          <p:nvPr/>
        </p:nvSpPr>
        <p:spPr>
          <a:xfrm>
            <a:off x="1471613" y="2720088"/>
            <a:ext cx="8291383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35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35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Convert 0.001 grams per cubic millimeter into kilograms per cubic meter: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8EFB96-E9F0-1042-9D04-59601223F70B}"/>
              </a:ext>
            </a:extLst>
          </p:cNvPr>
          <p:cNvSpPr txBox="1"/>
          <p:nvPr/>
        </p:nvSpPr>
        <p:spPr>
          <a:xfrm>
            <a:off x="1471613" y="3871913"/>
            <a:ext cx="811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1,000 (Accept 1 x 10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8079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00F05A-1426-144E-A770-41CB22F9B707}"/>
              </a:ext>
            </a:extLst>
          </p:cNvPr>
          <p:cNvSpPr/>
          <p:nvPr/>
        </p:nvSpPr>
        <p:spPr>
          <a:xfrm>
            <a:off x="2314575" y="1814637"/>
            <a:ext cx="7058025" cy="2620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842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EARTH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842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is NOT true about the Earth’s troposphere: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842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842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within the layer, temperature decreases with altitude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842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it is terminated by the tropopause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842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it contains the jet stream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842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within the layer, temperature increases with altitude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997F52-F17F-CB41-B7F1-C441C4C22B12}"/>
              </a:ext>
            </a:extLst>
          </p:cNvPr>
          <p:cNvSpPr/>
          <p:nvPr/>
        </p:nvSpPr>
        <p:spPr>
          <a:xfrm>
            <a:off x="2243139" y="4043361"/>
            <a:ext cx="5672137" cy="457200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BBE2D3-F0A7-434E-A559-B61CC3DF6179}"/>
              </a:ext>
            </a:extLst>
          </p:cNvPr>
          <p:cNvSpPr/>
          <p:nvPr/>
        </p:nvSpPr>
        <p:spPr>
          <a:xfrm>
            <a:off x="3048000" y="2915270"/>
            <a:ext cx="6096000" cy="1027461"/>
          </a:xfrm>
          <a:prstGeom prst="rect">
            <a:avLst/>
          </a:prstGeom>
        </p:spPr>
        <p:txBody>
          <a:bodyPr>
            <a:spAutoFit/>
          </a:bodyPr>
          <a:lstStyle/>
          <a:p>
            <a:pPr marR="635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 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35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equation of a line that has a slope of 4 and a 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-intercept of 5?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2A3E34-B3A9-B542-A8F3-39BEE4AFCBED}"/>
              </a:ext>
            </a:extLst>
          </p:cNvPr>
          <p:cNvSpPr txBox="1"/>
          <p:nvPr/>
        </p:nvSpPr>
        <p:spPr>
          <a:xfrm>
            <a:off x="3048000" y="4243388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y = 4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+ 5</a:t>
            </a:r>
          </a:p>
        </p:txBody>
      </p:sp>
    </p:spTree>
    <p:extLst>
      <p:ext uri="{BB962C8B-B14F-4D97-AF65-F5344CB8AC3E}">
        <p14:creationId xmlns:p14="http://schemas.microsoft.com/office/powerpoint/2010/main" val="53917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9B9CF7-1649-184F-B244-73F86844F165}"/>
              </a:ext>
            </a:extLst>
          </p:cNvPr>
          <p:cNvSpPr/>
          <p:nvPr/>
        </p:nvSpPr>
        <p:spPr>
          <a:xfrm>
            <a:off x="3048000" y="2915270"/>
            <a:ext cx="6096000" cy="102746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MATH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 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Factor the following expression as completely as possible: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16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0FD0FA-3892-C044-9596-726C6400F212}"/>
              </a:ext>
            </a:extLst>
          </p:cNvPr>
          <p:cNvSpPr txBox="1"/>
          <p:nvPr/>
        </p:nvSpPr>
        <p:spPr>
          <a:xfrm>
            <a:off x="3048000" y="4271963"/>
            <a:ext cx="546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(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– 2)(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+ 2)(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+ 4)</a:t>
            </a:r>
          </a:p>
        </p:txBody>
      </p:sp>
    </p:spTree>
    <p:extLst>
      <p:ext uri="{BB962C8B-B14F-4D97-AF65-F5344CB8AC3E}">
        <p14:creationId xmlns:p14="http://schemas.microsoft.com/office/powerpoint/2010/main" val="351490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F9E912-40C2-0946-BA08-EEF43FA55562}"/>
              </a:ext>
            </a:extLst>
          </p:cNvPr>
          <p:cNvSpPr/>
          <p:nvPr/>
        </p:nvSpPr>
        <p:spPr>
          <a:xfrm>
            <a:off x="3048000" y="2118898"/>
            <a:ext cx="6096000" cy="2620204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EARTH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Sahara desert in Africa is an example of what type of desert: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subtropical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continental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rainshadow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coastal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2CBA3A-61D8-444E-97C0-8459A6C99FC9}"/>
              </a:ext>
            </a:extLst>
          </p:cNvPr>
          <p:cNvSpPr/>
          <p:nvPr/>
        </p:nvSpPr>
        <p:spPr>
          <a:xfrm>
            <a:off x="3071810" y="3429000"/>
            <a:ext cx="1757362" cy="314325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4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5DAF74-FFB9-0F4D-8CAF-4C18795F03BC}"/>
              </a:ext>
            </a:extLst>
          </p:cNvPr>
          <p:cNvSpPr/>
          <p:nvPr/>
        </p:nvSpPr>
        <p:spPr>
          <a:xfrm>
            <a:off x="3048000" y="2278172"/>
            <a:ext cx="6096000" cy="2301656"/>
          </a:xfrm>
          <a:prstGeom prst="rect">
            <a:avLst/>
          </a:prstGeom>
        </p:spPr>
        <p:txBody>
          <a:bodyPr>
            <a:spAutoFit/>
          </a:bodyPr>
          <a:lstStyle/>
          <a:p>
            <a:pPr marR="5207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SCIENCE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207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Electric appliances and tools are grounded to: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207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207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complete the electrical circuit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207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balance the voltage in both lines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207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prevent the overloading of circuits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207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prevent surface static charge buildup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0FFD79-C45E-D147-9A6E-5DF589FCAA69}"/>
              </a:ext>
            </a:extLst>
          </p:cNvPr>
          <p:cNvSpPr/>
          <p:nvPr/>
        </p:nvSpPr>
        <p:spPr>
          <a:xfrm>
            <a:off x="3048000" y="4171950"/>
            <a:ext cx="4210050" cy="407878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6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F3FF7F-8060-024B-9460-1F18FE9FDBF0}"/>
              </a:ext>
            </a:extLst>
          </p:cNvPr>
          <p:cNvSpPr/>
          <p:nvPr/>
        </p:nvSpPr>
        <p:spPr>
          <a:xfrm>
            <a:off x="3048000" y="2118898"/>
            <a:ext cx="6096000" cy="26202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branch of mechanics customarily deals with force and why objects move as they do: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kinematics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dynamics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statics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mechanics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347734-87D2-3A47-B12C-31C265EDBED8}"/>
              </a:ext>
            </a:extLst>
          </p:cNvPr>
          <p:cNvSpPr/>
          <p:nvPr/>
        </p:nvSpPr>
        <p:spPr>
          <a:xfrm>
            <a:off x="3048000" y="3700463"/>
            <a:ext cx="1666875" cy="357187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5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699F5F-DB15-8843-8191-587BBFF589A4}"/>
              </a:ext>
            </a:extLst>
          </p:cNvPr>
          <p:cNvSpPr/>
          <p:nvPr/>
        </p:nvSpPr>
        <p:spPr>
          <a:xfrm>
            <a:off x="3048000" y="2278172"/>
            <a:ext cx="6096000" cy="2301656"/>
          </a:xfrm>
          <a:prstGeom prst="rect">
            <a:avLst/>
          </a:prstGeom>
        </p:spPr>
        <p:txBody>
          <a:bodyPr>
            <a:spAutoFit/>
          </a:bodyPr>
          <a:lstStyle/>
          <a:p>
            <a:pPr marR="2540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540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Yellow light has a wavelength of approximately: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540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540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300-350 nanometers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540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450-500 nanometers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540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550-600 nanometers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540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650-700 nanometers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017E35-BAC4-2D4C-945C-150D12FDD777}"/>
              </a:ext>
            </a:extLst>
          </p:cNvPr>
          <p:cNvSpPr/>
          <p:nvPr/>
        </p:nvSpPr>
        <p:spPr>
          <a:xfrm>
            <a:off x="3048000" y="3886200"/>
            <a:ext cx="2609850" cy="328613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5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4A62ED-7AD8-9346-BF53-91E5FF47BD76}"/>
              </a:ext>
            </a:extLst>
          </p:cNvPr>
          <p:cNvSpPr/>
          <p:nvPr/>
        </p:nvSpPr>
        <p:spPr>
          <a:xfrm>
            <a:off x="3048000" y="2118898"/>
            <a:ext cx="6096000" cy="26202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triple point of a substance can be represented in what type of graphical representation: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Lewis diagram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phase diagram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energy diagram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time-temperature transformation diagram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EE3C6A-E419-6F49-8DEA-F0875639A5A4}"/>
              </a:ext>
            </a:extLst>
          </p:cNvPr>
          <p:cNvSpPr/>
          <p:nvPr/>
        </p:nvSpPr>
        <p:spPr>
          <a:xfrm>
            <a:off x="3048000" y="3729038"/>
            <a:ext cx="2095500" cy="342900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08E5AD-D4C8-DF4A-B755-B609BD72B6DA}"/>
              </a:ext>
            </a:extLst>
          </p:cNvPr>
          <p:cNvSpPr/>
          <p:nvPr/>
        </p:nvSpPr>
        <p:spPr>
          <a:xfrm>
            <a:off x="1928813" y="2596721"/>
            <a:ext cx="7215187" cy="1346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41300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CHEMISTRY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Answer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41300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 acid dissociation constants of the following acids, order the following 4 acids from the strongest to the weakest in acid strength: HBr; HCl; HF; HI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995B1F-E6E7-4C42-BC0D-B872F8F0D355}"/>
              </a:ext>
            </a:extLst>
          </p:cNvPr>
          <p:cNvSpPr txBox="1"/>
          <p:nvPr/>
        </p:nvSpPr>
        <p:spPr>
          <a:xfrm>
            <a:off x="1928813" y="4257675"/>
            <a:ext cx="650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Answer: HI; HBR; HCl; HF</a:t>
            </a:r>
          </a:p>
        </p:txBody>
      </p:sp>
    </p:spTree>
    <p:extLst>
      <p:ext uri="{BB962C8B-B14F-4D97-AF65-F5344CB8AC3E}">
        <p14:creationId xmlns:p14="http://schemas.microsoft.com/office/powerpoint/2010/main" val="158805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0F9456-41AD-8A41-8785-8A665889B7FD}"/>
              </a:ext>
            </a:extLst>
          </p:cNvPr>
          <p:cNvSpPr/>
          <p:nvPr/>
        </p:nvSpPr>
        <p:spPr>
          <a:xfrm>
            <a:off x="3048000" y="2118898"/>
            <a:ext cx="6096000" cy="26202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hangingPunct="0"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BIOLOGY </a:t>
            </a:r>
            <a:r>
              <a:rPr lang="en-US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the color of an organism alerts predators to stay away it is technically referred to as: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W) aposematic coloration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X) homological coloration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Y) analogous coloration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camouflage coloration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7A2568-F802-184B-A544-7940FCB8F933}"/>
              </a:ext>
            </a:extLst>
          </p:cNvPr>
          <p:cNvSpPr/>
          <p:nvPr/>
        </p:nvSpPr>
        <p:spPr>
          <a:xfrm>
            <a:off x="3048000" y="3343277"/>
            <a:ext cx="2824163" cy="428625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4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3589</Words>
  <Application>Microsoft Macintosh PowerPoint</Application>
  <PresentationFormat>Widescreen</PresentationFormat>
  <Paragraphs>534</Paragraphs>
  <Slides>100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6" baseType="lpstr">
      <vt:lpstr>Arial</vt:lpstr>
      <vt:lpstr>Calibri</vt:lpstr>
      <vt:lpstr>Calibri Light</vt:lpstr>
      <vt:lpstr>Times New Roman</vt:lpstr>
      <vt:lpstr>TimesNewRomanPSMT</vt:lpstr>
      <vt:lpstr>Office Theme</vt:lpstr>
      <vt:lpstr>Practice Science Bowl Questions (HS)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NOBCChE Quiz Bowl </dc:title>
  <dc:creator>James Walker</dc:creator>
  <cp:lastModifiedBy>James Walker</cp:lastModifiedBy>
  <cp:revision>15</cp:revision>
  <dcterms:created xsi:type="dcterms:W3CDTF">2021-04-25T18:43:29Z</dcterms:created>
  <dcterms:modified xsi:type="dcterms:W3CDTF">2021-04-26T02:53:08Z</dcterms:modified>
</cp:coreProperties>
</file>